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59"/>
  </p:notesMasterIdLst>
  <p:sldIdLst>
    <p:sldId id="666" r:id="rId2"/>
    <p:sldId id="707" r:id="rId3"/>
    <p:sldId id="669" r:id="rId4"/>
    <p:sldId id="708" r:id="rId5"/>
    <p:sldId id="713" r:id="rId6"/>
    <p:sldId id="758" r:id="rId7"/>
    <p:sldId id="671" r:id="rId8"/>
    <p:sldId id="722" r:id="rId9"/>
    <p:sldId id="711" r:id="rId10"/>
    <p:sldId id="712" r:id="rId11"/>
    <p:sldId id="705" r:id="rId12"/>
    <p:sldId id="714" r:id="rId13"/>
    <p:sldId id="715" r:id="rId14"/>
    <p:sldId id="716" r:id="rId15"/>
    <p:sldId id="717" r:id="rId16"/>
    <p:sldId id="726" r:id="rId17"/>
    <p:sldId id="727" r:id="rId18"/>
    <p:sldId id="734" r:id="rId19"/>
    <p:sldId id="728" r:id="rId20"/>
    <p:sldId id="718" r:id="rId21"/>
    <p:sldId id="699" r:id="rId22"/>
    <p:sldId id="721" r:id="rId23"/>
    <p:sldId id="719" r:id="rId24"/>
    <p:sldId id="672" r:id="rId25"/>
    <p:sldId id="723" r:id="rId26"/>
    <p:sldId id="724" r:id="rId27"/>
    <p:sldId id="753" r:id="rId28"/>
    <p:sldId id="725" r:id="rId29"/>
    <p:sldId id="700" r:id="rId30"/>
    <p:sldId id="729" r:id="rId31"/>
    <p:sldId id="730" r:id="rId32"/>
    <p:sldId id="731" r:id="rId33"/>
    <p:sldId id="757" r:id="rId34"/>
    <p:sldId id="732" r:id="rId35"/>
    <p:sldId id="754" r:id="rId36"/>
    <p:sldId id="733" r:id="rId37"/>
    <p:sldId id="735" r:id="rId38"/>
    <p:sldId id="701" r:id="rId39"/>
    <p:sldId id="747" r:id="rId40"/>
    <p:sldId id="748" r:id="rId41"/>
    <p:sldId id="749" r:id="rId42"/>
    <p:sldId id="750" r:id="rId43"/>
    <p:sldId id="744" r:id="rId44"/>
    <p:sldId id="703" r:id="rId45"/>
    <p:sldId id="736" r:id="rId46"/>
    <p:sldId id="738" r:id="rId47"/>
    <p:sldId id="739" r:id="rId48"/>
    <p:sldId id="740" r:id="rId49"/>
    <p:sldId id="741" r:id="rId50"/>
    <p:sldId id="742" r:id="rId51"/>
    <p:sldId id="743" r:id="rId52"/>
    <p:sldId id="745" r:id="rId53"/>
    <p:sldId id="752" r:id="rId54"/>
    <p:sldId id="746" r:id="rId55"/>
    <p:sldId id="759" r:id="rId56"/>
    <p:sldId id="760" r:id="rId57"/>
    <p:sldId id="696" r:id="rId5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30" userDrawn="1">
          <p15:clr>
            <a:srgbClr val="A4A3A4"/>
          </p15:clr>
        </p15:guide>
        <p15:guide id="3" pos="526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5FC5"/>
    <a:srgbClr val="716FCB"/>
    <a:srgbClr val="4443BB"/>
    <a:srgbClr val="323232"/>
    <a:srgbClr val="FFFFFF"/>
    <a:srgbClr val="7F7F7F"/>
    <a:srgbClr val="525252"/>
    <a:srgbClr val="54AEC9"/>
    <a:srgbClr val="06919A"/>
    <a:srgbClr val="24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80449" autoAdjust="0"/>
  </p:normalViewPr>
  <p:slideViewPr>
    <p:cSldViewPr snapToGrid="0" snapToObjects="1">
      <p:cViewPr varScale="1">
        <p:scale>
          <a:sx n="41" d="100"/>
          <a:sy n="41" d="100"/>
        </p:scale>
        <p:origin x="92" y="32"/>
      </p:cViewPr>
      <p:guideLst>
        <p:guide orient="horz" pos="8112"/>
        <p:guide pos="14830"/>
        <p:guide pos="526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815743867076707E-2"/>
          <c:y val="8.3202434908878603E-2"/>
          <c:w val="0.9633436489307825"/>
          <c:h val="0.87705373474092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31A-4116-B03B-A887985D8EA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1A-4116-B03B-A887985D8EA7}"/>
              </c:ext>
            </c:extLst>
          </c:dPt>
          <c:dPt>
            <c:idx val="2"/>
            <c:invertIfNegative val="0"/>
            <c:bubble3D val="0"/>
            <c:spPr>
              <a:solidFill>
                <a:srgbClr val="615F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31A-4116-B03B-A887985D8EA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1A-4116-B03B-A887985D8EA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31A-4116-B03B-A887985D8EA7}"/>
              </c:ext>
            </c:extLst>
          </c:dPt>
          <c:cat>
            <c:strRef>
              <c:f>Sheet1!$A$2:$A$6</c:f>
              <c:strCache>
                <c:ptCount val="5"/>
                <c:pt idx="0">
                  <c:v>3–4</c:v>
                </c:pt>
                <c:pt idx="1">
                  <c:v>5–6</c:v>
                </c:pt>
                <c:pt idx="2">
                  <c:v>7–8</c:v>
                </c:pt>
                <c:pt idx="3">
                  <c:v>9–10</c:v>
                </c:pt>
                <c:pt idx="4">
                  <c:v>11–12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1A-4116-B03B-A887985D8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9"/>
        <c:overlap val="-27"/>
        <c:axId val="97501632"/>
        <c:axId val="453384384"/>
      </c:barChart>
      <c:catAx>
        <c:axId val="9750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384384"/>
        <c:crosses val="autoZero"/>
        <c:auto val="1"/>
        <c:lblAlgn val="ctr"/>
        <c:lblOffset val="100"/>
        <c:noMultiLvlLbl val="0"/>
      </c:catAx>
      <c:valAx>
        <c:axId val="45338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50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objectives:</a:t>
            </a:r>
          </a:p>
          <a:p>
            <a:r>
              <a:rPr lang="en-US" dirty="0"/>
              <a:t>Why be skeptical? Scenarios that seem clear but are actually more subtle. Costs of getting things wrong</a:t>
            </a:r>
          </a:p>
          <a:p>
            <a:r>
              <a:rPr lang="en-US" dirty="0"/>
              <a:t>What to do? Real-world examples, bit of stats, change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3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my own rules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0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Inspiration for the talk</a:t>
            </a:r>
          </a:p>
          <a:p>
            <a:r>
              <a:rPr lang="en-US" dirty="0"/>
              <a:t>Thoughts? In line with what you would expect? Cause for concern?</a:t>
            </a:r>
          </a:p>
          <a:p>
            <a:r>
              <a:rPr lang="en-US" dirty="0"/>
              <a:t>Take issue with ‘4-year high’</a:t>
            </a:r>
          </a:p>
          <a:p>
            <a:r>
              <a:rPr lang="en-US" dirty="0"/>
              <a:t>Other examples that can be found </a:t>
            </a:r>
          </a:p>
          <a:p>
            <a:endParaRPr lang="en-US" dirty="0"/>
          </a:p>
          <a:p>
            <a:r>
              <a:rPr lang="en-US" dirty="0"/>
              <a:t>Asked many people about this and they offer justifications or mention how sad it is</a:t>
            </a:r>
          </a:p>
          <a:p>
            <a:endParaRPr lang="en-US" dirty="0"/>
          </a:p>
          <a:p>
            <a:r>
              <a:rPr lang="en-US" dirty="0"/>
              <a:t>As a statistician, I read this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not seem the same</a:t>
            </a:r>
          </a:p>
          <a:p>
            <a:r>
              <a:rPr lang="en-US" dirty="0"/>
              <a:t>If we remove and bias and expectation they are identical</a:t>
            </a:r>
          </a:p>
          <a:p>
            <a:r>
              <a:rPr lang="en-US" dirty="0"/>
              <a:t>Crime rate is made up of two things. Base rate + natural variation</a:t>
            </a:r>
          </a:p>
          <a:p>
            <a:r>
              <a:rPr lang="en-US" dirty="0"/>
              <a:t>Example: Blinking per minute has constant rate but each interval will have a different amount due to noise</a:t>
            </a:r>
          </a:p>
          <a:p>
            <a:r>
              <a:rPr lang="en-US" dirty="0"/>
              <a:t>Why? Suppose crime rate was constant with random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80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9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78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9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4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8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introduction</a:t>
            </a:r>
          </a:p>
          <a:p>
            <a:r>
              <a:rPr lang="en-US" dirty="0"/>
              <a:t>Who am I and why this talk matters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7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7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9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45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5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04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56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81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66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participants</a:t>
            </a:r>
          </a:p>
          <a:p>
            <a:r>
              <a:rPr lang="en-US" dirty="0"/>
              <a:t>100 games</a:t>
            </a:r>
          </a:p>
          <a:p>
            <a:r>
              <a:rPr lang="en-US" dirty="0"/>
              <a:t>50 with/without 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5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data scientist</a:t>
            </a:r>
          </a:p>
          <a:p>
            <a:r>
              <a:rPr lang="en-US" dirty="0"/>
              <a:t>Seen a lot of bad statistics with real world costs</a:t>
            </a:r>
          </a:p>
          <a:p>
            <a:r>
              <a:rPr lang="en-US" dirty="0"/>
              <a:t>Particularly interesting in statistical models that are transparent and interpretable</a:t>
            </a:r>
          </a:p>
          <a:p>
            <a:r>
              <a:rPr lang="en-US" dirty="0"/>
              <a:t>Blog about all things data related: ethics, AI, algorithms, telling a story</a:t>
            </a:r>
          </a:p>
          <a:p>
            <a:endParaRPr lang="en-US" dirty="0"/>
          </a:p>
          <a:p>
            <a:r>
              <a:rPr lang="en-GB" dirty="0"/>
              <a:t>If I had to sum up in one word it’s difficult…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8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5%</a:t>
            </a:r>
          </a:p>
          <a:p>
            <a:r>
              <a:rPr lang="en-US" dirty="0"/>
              <a:t>20 blends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9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64% chance of one being significant</a:t>
            </a:r>
          </a:p>
          <a:p>
            <a:r>
              <a:rPr lang="en-US" dirty="0"/>
              <a:t>100 tests -&gt; 99.5%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63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6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4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92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8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7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0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sure what I do</a:t>
            </a:r>
          </a:p>
          <a:p>
            <a:endParaRPr lang="en-US" dirty="0"/>
          </a:p>
          <a:p>
            <a:r>
              <a:rPr lang="en-US" dirty="0"/>
              <a:t>Mixture of many disciplines</a:t>
            </a:r>
          </a:p>
          <a:p>
            <a:r>
              <a:rPr lang="en-US" dirty="0"/>
              <a:t>Underlying thread: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538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0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953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85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44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1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32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9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8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6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point should not be controversial</a:t>
            </a:r>
          </a:p>
          <a:p>
            <a:endParaRPr lang="en-US" dirty="0"/>
          </a:p>
          <a:p>
            <a:r>
              <a:rPr lang="en-US" dirty="0"/>
              <a:t>At least we can rely on data; crunch the numbers and see what they say…</a:t>
            </a:r>
          </a:p>
          <a:p>
            <a:endParaRPr lang="en-US" dirty="0"/>
          </a:p>
          <a:p>
            <a:r>
              <a:rPr lang="en-US" dirty="0"/>
              <a:t>Well no. One dataset on racial bias in football, 61 analysts in 29 teams. 50/50 split on responses</a:t>
            </a:r>
          </a:p>
          <a:p>
            <a:r>
              <a:rPr lang="en-US" dirty="0"/>
              <a:t>69% found evidence, 31% did not</a:t>
            </a:r>
          </a:p>
          <a:p>
            <a:r>
              <a:rPr lang="en-US" dirty="0"/>
              <a:t>29 different analyses, 21 unique combinations of covariates</a:t>
            </a:r>
          </a:p>
          <a:p>
            <a:r>
              <a:rPr lang="en-US" dirty="0"/>
              <a:t>Prior belief had no impact, neither did peer ratings</a:t>
            </a:r>
          </a:p>
          <a:p>
            <a:endParaRPr lang="en-US" dirty="0"/>
          </a:p>
          <a:p>
            <a:r>
              <a:rPr lang="en-US" dirty="0"/>
              <a:t>But when we do agree then we can be sure</a:t>
            </a:r>
          </a:p>
          <a:p>
            <a:endParaRPr lang="en-US" dirty="0"/>
          </a:p>
          <a:p>
            <a:r>
              <a:rPr lang="en-US" dirty="0"/>
              <a:t>Well, no. Statistics can never give an answer</a:t>
            </a:r>
          </a:p>
          <a:p>
            <a:r>
              <a:rPr lang="en-US" dirty="0"/>
              <a:t>Just how likely something is to have occurred</a:t>
            </a:r>
          </a:p>
          <a:p>
            <a:r>
              <a:rPr lang="en-US" dirty="0"/>
              <a:t>Biased coin example – ask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2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165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49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95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8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odds of sharing a Birthday</a:t>
            </a:r>
          </a:p>
          <a:p>
            <a:r>
              <a:rPr lang="en-US" dirty="0"/>
              <a:t>Physics experiments use 5-sigma. 1 in 30-million. Still could happen with enough experiments</a:t>
            </a:r>
          </a:p>
          <a:p>
            <a:r>
              <a:rPr lang="en-US" dirty="0"/>
              <a:t>Existential crisis that every statistician goes through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does this link to statistics. Statistics is the language of uncertainty. Gives statistics a lot of power…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3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0" i="0" kern="1200" dirty="0">
                <a:solidFill>
                  <a:schemeClr val="tx1"/>
                </a:solidFill>
                <a:effectLst/>
                <a:latin typeface="Lato Regular" charset="0"/>
                <a:ea typeface="+mn-ea"/>
                <a:cs typeface="+mn-cs"/>
              </a:rPr>
              <a:t>Benjamin Disraeli – PM 1870s</a:t>
            </a:r>
          </a:p>
          <a:p>
            <a:r>
              <a:rPr lang="en-GB" sz="2400" b="0" i="0" kern="1200" dirty="0">
                <a:solidFill>
                  <a:schemeClr val="tx1"/>
                </a:solidFill>
                <a:effectLst/>
                <a:latin typeface="Lato Regular" charset="0"/>
                <a:ea typeface="+mn-ea"/>
                <a:cs typeface="+mn-cs"/>
              </a:rPr>
              <a:t>If you don’t know how to handle uncertainty then someone who does will take advantage of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4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research practice + hype + bias</a:t>
            </a:r>
          </a:p>
          <a:p>
            <a:r>
              <a:rPr lang="en-US" dirty="0"/>
              <a:t>Online media is driven towards sensationalism and bad statistics is a tool for this</a:t>
            </a:r>
          </a:p>
          <a:p>
            <a:r>
              <a:rPr lang="en-US" dirty="0"/>
              <a:t>Tangible quantity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91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Uncertainty through the lens of WIDS</a:t>
            </a:r>
          </a:p>
          <a:p>
            <a:r>
              <a:rPr lang="en-US" dirty="0"/>
              <a:t>What is WIDS</a:t>
            </a:r>
          </a:p>
          <a:p>
            <a:r>
              <a:rPr lang="en-US" dirty="0"/>
              <a:t>Glad to know I won’t use all of these but a select few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4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83727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3925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969916" y="1694986"/>
            <a:ext cx="4482422" cy="448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5037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4009631"/>
            <a:ext cx="24377650" cy="9706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47026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13715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3801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13715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9277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90971" y="3149204"/>
            <a:ext cx="4435954" cy="78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50491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443602" y="2835308"/>
            <a:ext cx="6424522" cy="8529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96896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0279" y="4803491"/>
            <a:ext cx="7107878" cy="44707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48305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1A69-CE6F-2440-BAE4-5A4B3040CF2A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AD81-3AD4-9C46-856E-C08CF1183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</p:sldLayoutIdLst>
  <p:transition>
    <p:push dir="u"/>
  </p:transition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BCC4E4-FAA4-394D-9264-029BB971719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B3D3-56C1-D04E-A5E3-75B695A5ECF7}"/>
              </a:ext>
            </a:extLst>
          </p:cNvPr>
          <p:cNvSpPr txBox="1"/>
          <p:nvPr/>
        </p:nvSpPr>
        <p:spPr>
          <a:xfrm>
            <a:off x="5991999" y="5377384"/>
            <a:ext cx="12393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Statistics for the Skeptical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BFFF4-300A-4C48-98A5-5CFB74E762C0}"/>
              </a:ext>
            </a:extLst>
          </p:cNvPr>
          <p:cNvSpPr txBox="1"/>
          <p:nvPr/>
        </p:nvSpPr>
        <p:spPr>
          <a:xfrm>
            <a:off x="9573505" y="8375306"/>
            <a:ext cx="523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 Hargreaves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C89D8-E2CF-4C4E-8AF1-3842D028467F}"/>
              </a:ext>
            </a:extLst>
          </p:cNvPr>
          <p:cNvSpPr txBox="1"/>
          <p:nvPr/>
        </p:nvSpPr>
        <p:spPr>
          <a:xfrm>
            <a:off x="11649202" y="7531820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65DD3-D1E7-4EF0-BF7B-BB4F4A863B06}"/>
              </a:ext>
            </a:extLst>
          </p:cNvPr>
          <p:cNvSpPr txBox="1"/>
          <p:nvPr/>
        </p:nvSpPr>
        <p:spPr>
          <a:xfrm>
            <a:off x="5991999" y="6700823"/>
            <a:ext cx="12393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F7F7F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Making Better Decisions</a:t>
            </a:r>
          </a:p>
        </p:txBody>
      </p:sp>
    </p:spTree>
    <p:extLst>
      <p:ext uri="{BB962C8B-B14F-4D97-AF65-F5344CB8AC3E}">
        <p14:creationId xmlns:p14="http://schemas.microsoft.com/office/powerpoint/2010/main" val="21072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Why be skeptical?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387560"/>
      </p:ext>
    </p:extLst>
  </p:cSld>
  <p:clrMapOvr>
    <a:masterClrMapping/>
  </p:clrMapOvr>
  <p:transition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Law (well, Crime)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Cherry-picking data points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5764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419600" y="3110528"/>
            <a:ext cx="15544799" cy="5783667"/>
            <a:chOff x="4419600" y="2659382"/>
            <a:chExt cx="15544799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419600" y="4965174"/>
              <a:ext cx="1554479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The annual ONS violent crime report shows that deaths from knife crime are at a four-year high</a:t>
              </a:r>
              <a:endPara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Radio 4 News (paraphrased from memory)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829BE58-1D64-4E1E-8B45-F2C62A86D1D6}"/>
              </a:ext>
            </a:extLst>
          </p:cNvPr>
          <p:cNvSpPr/>
          <p:nvPr/>
        </p:nvSpPr>
        <p:spPr>
          <a:xfrm>
            <a:off x="9163050" y="11397064"/>
            <a:ext cx="15155830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1800" dirty="0">
                <a:solidFill>
                  <a:srgbClr val="525252"/>
                </a:solidFill>
                <a:latin typeface="Lato"/>
              </a:rPr>
              <a:t>Other (citable) examples:</a:t>
            </a:r>
          </a:p>
          <a:p>
            <a:pPr algn="r">
              <a:spcAft>
                <a:spcPts val="500"/>
              </a:spcAft>
            </a:pPr>
            <a:r>
              <a:rPr lang="en-GB" sz="1800" b="1" dirty="0">
                <a:solidFill>
                  <a:srgbClr val="525252"/>
                </a:solidFill>
                <a:latin typeface="Lato"/>
              </a:rPr>
              <a:t>5-year high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: Thomas Mackintosh, Steve Swann (2019) ‘Domestic violence killings reach five-year high’, BBC News, 13 Sept. Available at: https://www.bbc.co.uk/news/uk-49459674 (Accessed: 16 Jan 2020)</a:t>
            </a:r>
          </a:p>
          <a:p>
            <a:pPr algn="r">
              <a:spcAft>
                <a:spcPts val="500"/>
              </a:spcAft>
            </a:pPr>
            <a:r>
              <a:rPr lang="en-GB" sz="1800" b="1" dirty="0">
                <a:solidFill>
                  <a:srgbClr val="525252"/>
                </a:solidFill>
                <a:latin typeface="Lato"/>
              </a:rPr>
              <a:t>9-year high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: Alan Travis (2018), ‘One in five women have been sexually assaulted, analysis finds’, The Guardian, 8 Feb. Available at: https://www.theguardian.com/uk-news/2018/feb/08/sexual-assault-women-crime-survey-england-wales-ons-police-figures (Accessed: 16 Jan 2020)</a:t>
            </a:r>
          </a:p>
          <a:p>
            <a:pPr algn="r">
              <a:spcAft>
                <a:spcPts val="500"/>
              </a:spcAft>
            </a:pPr>
            <a:r>
              <a:rPr lang="en-GB" sz="1800" b="1" dirty="0">
                <a:solidFill>
                  <a:srgbClr val="525252"/>
                </a:solidFill>
                <a:latin typeface="Lato"/>
              </a:rPr>
              <a:t>8-year high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: Richard Ford, Greg Hurst (2019) ‘Knife crime rises to 8-year high’, The Times, 18 Oct. Available at: https://www.theguardian.com/uk-news/2018/feb/08/sexual-assault-women-crime-survey-england-wales-ons-police-figures (Accessed: 16 Jan 2020)  </a:t>
            </a:r>
          </a:p>
        </p:txBody>
      </p:sp>
    </p:spTree>
    <p:extLst>
      <p:ext uri="{BB962C8B-B14F-4D97-AF65-F5344CB8AC3E}">
        <p14:creationId xmlns:p14="http://schemas.microsoft.com/office/powerpoint/2010/main" val="37531011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419600" y="3110528"/>
            <a:ext cx="15544799" cy="5783667"/>
            <a:chOff x="4419600" y="2659382"/>
            <a:chExt cx="15544799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419600" y="4965174"/>
              <a:ext cx="1554479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Breaking: man flips coin twice, both outcomes are heads. Police force begin enquiry</a:t>
              </a:r>
              <a:endPara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A headline from a parallel universe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35591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ur_year_high">
            <a:hlinkClick r:id="" action="ppaction://media"/>
            <a:extLst>
              <a:ext uri="{FF2B5EF4-FFF2-40B4-BE49-F238E27FC236}">
                <a16:creationId xmlns:a16="http://schemas.microsoft.com/office/drawing/2014/main" id="{1D21B336-7A4E-4FB2-895A-07AB61412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1920" y="1047434"/>
            <a:ext cx="18593809" cy="116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721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5214936" y="3110528"/>
            <a:ext cx="13947776" cy="5783667"/>
            <a:chOff x="5214936" y="2659382"/>
            <a:chExt cx="13947776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5214936" y="4965174"/>
              <a:ext cx="13947776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Latest: coin flip turns up tails. The people demand an explanation</a:t>
              </a:r>
              <a:endPara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A headline from a parallel universe (on a slow news day)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483616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C7CCB7-3178-6641-B15E-8069DBB79089}"/>
              </a:ext>
            </a:extLst>
          </p:cNvPr>
          <p:cNvSpPr txBox="1"/>
          <p:nvPr/>
        </p:nvSpPr>
        <p:spPr>
          <a:xfrm>
            <a:off x="1657350" y="1282118"/>
            <a:ext cx="2110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Null 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DA578-5777-DC48-9F77-D81E582C53F0}"/>
              </a:ext>
            </a:extLst>
          </p:cNvPr>
          <p:cNvSpPr txBox="1"/>
          <p:nvPr/>
        </p:nvSpPr>
        <p:spPr>
          <a:xfrm>
            <a:off x="11649201" y="3895426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8657-12D9-4CD4-A965-31E5FD8DEB1E}"/>
              </a:ext>
            </a:extLst>
          </p:cNvPr>
          <p:cNvSpPr txBox="1"/>
          <p:nvPr/>
        </p:nvSpPr>
        <p:spPr>
          <a:xfrm>
            <a:off x="6877050" y="6247574"/>
            <a:ext cx="1066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The belief that there is no significant difference between groups of interest, any observed difference being due to random chance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00EA2-5EDE-483F-B25C-0F782C752F22}"/>
              </a:ext>
            </a:extLst>
          </p:cNvPr>
          <p:cNvSpPr/>
          <p:nvPr/>
        </p:nvSpPr>
        <p:spPr>
          <a:xfrm>
            <a:off x="14208369" y="13145738"/>
            <a:ext cx="10091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 err="1">
                <a:solidFill>
                  <a:srgbClr val="525252"/>
                </a:solidFill>
                <a:latin typeface="Lato"/>
              </a:rPr>
              <a:t>Lexico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. Available at: https://www.lexico.com/definition/null_hypothesis (Accessed: 18 Jan 2020)</a:t>
            </a:r>
          </a:p>
        </p:txBody>
      </p:sp>
    </p:spTree>
    <p:extLst>
      <p:ext uri="{BB962C8B-B14F-4D97-AF65-F5344CB8AC3E}">
        <p14:creationId xmlns:p14="http://schemas.microsoft.com/office/powerpoint/2010/main" val="17804834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419600" y="3110528"/>
            <a:ext cx="15544799" cy="5783667"/>
            <a:chOff x="4419600" y="2659382"/>
            <a:chExt cx="15544799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419600" y="4965174"/>
              <a:ext cx="1554479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AI algorithm predicts whether an unborn child will develop ADHD with a 92% accuracy</a:t>
              </a: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Journal of Computational Biology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9F1423-8028-41C7-A54E-047777C7B7A9}"/>
              </a:ext>
            </a:extLst>
          </p:cNvPr>
          <p:cNvSpPr txBox="1"/>
          <p:nvPr/>
        </p:nvSpPr>
        <p:spPr>
          <a:xfrm>
            <a:off x="7866763" y="8542098"/>
            <a:ext cx="86441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Thoughts?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24DCC0-4B80-4AA3-B262-C696A930E200}"/>
              </a:ext>
            </a:extLst>
          </p:cNvPr>
          <p:cNvCxnSpPr>
            <a:cxnSpLocks/>
          </p:cNvCxnSpPr>
          <p:nvPr/>
        </p:nvCxnSpPr>
        <p:spPr>
          <a:xfrm>
            <a:off x="8891338" y="6725328"/>
            <a:ext cx="7062538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7745D0D-FD4E-4E8B-BC33-D0D0380752C8}"/>
              </a:ext>
            </a:extLst>
          </p:cNvPr>
          <p:cNvSpPr/>
          <p:nvPr/>
        </p:nvSpPr>
        <p:spPr>
          <a:xfrm>
            <a:off x="12849726" y="12961072"/>
            <a:ext cx="11450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Danielson, ML, et al. (2016) ‘Prevalence of Parent-Reported ADHD Diagnosis and Associated Treatment Among U.S. Children and Adolescents’. Journal of Clinical Child &amp; Adolescent Psychology, Volume 47, 2018 - Issue 2</a:t>
            </a:r>
          </a:p>
        </p:txBody>
      </p:sp>
    </p:spTree>
    <p:extLst>
      <p:ext uri="{BB962C8B-B14F-4D97-AF65-F5344CB8AC3E}">
        <p14:creationId xmlns:p14="http://schemas.microsoft.com/office/powerpoint/2010/main" val="8172963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251E-7 4.25926E-6 L -0.00013 -0.13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-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4DDCF6-BFEB-4C7C-8C48-05157A026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13175"/>
              </p:ext>
            </p:extLst>
          </p:nvPr>
        </p:nvGraphicFramePr>
        <p:xfrm>
          <a:off x="4932297" y="4150394"/>
          <a:ext cx="14548912" cy="76802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14">
                  <a:extLst>
                    <a:ext uri="{9D8B030D-6E8A-4147-A177-3AD203B41FA5}">
                      <a16:colId xmlns:a16="http://schemas.microsoft.com/office/drawing/2014/main" val="627089547"/>
                    </a:ext>
                  </a:extLst>
                </a:gridCol>
                <a:gridCol w="1818614">
                  <a:extLst>
                    <a:ext uri="{9D8B030D-6E8A-4147-A177-3AD203B41FA5}">
                      <a16:colId xmlns:a16="http://schemas.microsoft.com/office/drawing/2014/main" val="3779998637"/>
                    </a:ext>
                  </a:extLst>
                </a:gridCol>
                <a:gridCol w="3637228">
                  <a:extLst>
                    <a:ext uri="{9D8B030D-6E8A-4147-A177-3AD203B41FA5}">
                      <a16:colId xmlns:a16="http://schemas.microsoft.com/office/drawing/2014/main" val="109246917"/>
                    </a:ext>
                  </a:extLst>
                </a:gridCol>
                <a:gridCol w="3637228">
                  <a:extLst>
                    <a:ext uri="{9D8B030D-6E8A-4147-A177-3AD203B41FA5}">
                      <a16:colId xmlns:a16="http://schemas.microsoft.com/office/drawing/2014/main" val="1756723619"/>
                    </a:ext>
                  </a:extLst>
                </a:gridCol>
                <a:gridCol w="3637228">
                  <a:extLst>
                    <a:ext uri="{9D8B030D-6E8A-4147-A177-3AD203B41FA5}">
                      <a16:colId xmlns:a16="http://schemas.microsoft.com/office/drawing/2014/main" val="3403495022"/>
                    </a:ext>
                  </a:extLst>
                </a:gridCol>
              </a:tblGrid>
              <a:tr h="960026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Will a child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develop ADHD?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Prediction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bg1"/>
                        </a:solidFill>
                        <a:latin typeface="Lato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Total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60053"/>
                  </a:ext>
                </a:extLst>
              </a:tr>
              <a:tr h="960026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Yes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05469"/>
                  </a:ext>
                </a:extLst>
              </a:tr>
              <a:tr h="1920052">
                <a:tc rowSpan="2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Actual</a:t>
                      </a:r>
                    </a:p>
                  </a:txBody>
                  <a:tcPr vert="vert270"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No</a:t>
                      </a:r>
                    </a:p>
                  </a:txBody>
                  <a:tcPr vert="vert270"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92%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0%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92%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30801"/>
                  </a:ext>
                </a:extLst>
              </a:tr>
              <a:tr h="1920052">
                <a:tc v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bg1"/>
                        </a:solidFill>
                        <a:latin typeface="Lato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Yes</a:t>
                      </a:r>
                    </a:p>
                  </a:txBody>
                  <a:tcPr vert="vert270"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8%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0%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8%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3970"/>
                  </a:ext>
                </a:extLst>
              </a:tr>
              <a:tr h="1920052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ato"/>
                        </a:rPr>
                        <a:t>Total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100%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0%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323232"/>
                          </a:solidFill>
                          <a:latin typeface="Lato"/>
                        </a:rPr>
                        <a:t>100%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9567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C89E8A1-E71D-45E9-B397-F3B3B12D028B}"/>
              </a:ext>
            </a:extLst>
          </p:cNvPr>
          <p:cNvSpPr/>
          <p:nvPr/>
        </p:nvSpPr>
        <p:spPr>
          <a:xfrm>
            <a:off x="8608220" y="6107906"/>
            <a:ext cx="3564000" cy="18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323232"/>
                </a:solidFill>
                <a:latin typeface="Lato" panose="020F0502020204030203"/>
              </a:rPr>
              <a:t>92%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23E13A-8DB3-4ABB-B59A-0203716F9BBF}"/>
              </a:ext>
            </a:extLst>
          </p:cNvPr>
          <p:cNvSpPr/>
          <p:nvPr/>
        </p:nvSpPr>
        <p:spPr>
          <a:xfrm>
            <a:off x="12247500" y="8026481"/>
            <a:ext cx="3564000" cy="18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323232"/>
                </a:solidFill>
                <a:latin typeface="Lato" panose="020F0502020204030203"/>
              </a:rPr>
              <a:t>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7E90E6-318A-44D3-89FF-D6643829A22C}"/>
              </a:ext>
            </a:extLst>
          </p:cNvPr>
          <p:cNvSpPr/>
          <p:nvPr/>
        </p:nvSpPr>
        <p:spPr>
          <a:xfrm>
            <a:off x="8593931" y="6107906"/>
            <a:ext cx="7217569" cy="37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40D96-EA66-4B40-B4CD-FD4886B0F37E}"/>
              </a:ext>
            </a:extLst>
          </p:cNvPr>
          <p:cNvSpPr txBox="1"/>
          <p:nvPr/>
        </p:nvSpPr>
        <p:spPr>
          <a:xfrm>
            <a:off x="3472889" y="1282118"/>
            <a:ext cx="1746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A ‘Null’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7C56A-15E9-214C-97C1-EB09F202955A}"/>
              </a:ext>
            </a:extLst>
          </p:cNvPr>
          <p:cNvSpPr txBox="1"/>
          <p:nvPr/>
        </p:nvSpPr>
        <p:spPr>
          <a:xfrm>
            <a:off x="11649202" y="268619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B2ECD6-CB0B-4A4B-9E30-78D866907091}"/>
              </a:ext>
            </a:extLst>
          </p:cNvPr>
          <p:cNvSpPr/>
          <p:nvPr/>
        </p:nvSpPr>
        <p:spPr>
          <a:xfrm>
            <a:off x="8593931" y="4009632"/>
            <a:ext cx="7217570" cy="203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56B43-BCAB-4639-ABB5-D0E32961029F}"/>
              </a:ext>
            </a:extLst>
          </p:cNvPr>
          <p:cNvSpPr/>
          <p:nvPr/>
        </p:nvSpPr>
        <p:spPr>
          <a:xfrm>
            <a:off x="3089030" y="9931888"/>
            <a:ext cx="16535401" cy="203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0194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8" grpId="0" animBg="1"/>
      <p:bldP spid="2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40D96-EA66-4B40-B4CD-FD4886B0F37E}"/>
              </a:ext>
            </a:extLst>
          </p:cNvPr>
          <p:cNvSpPr txBox="1"/>
          <p:nvPr/>
        </p:nvSpPr>
        <p:spPr>
          <a:xfrm>
            <a:off x="3472889" y="1282118"/>
            <a:ext cx="1746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The Cost of Forgetting The Null Hypothesis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7C56A-15E9-214C-97C1-EB09F202955A}"/>
              </a:ext>
            </a:extLst>
          </p:cNvPr>
          <p:cNvSpPr txBox="1"/>
          <p:nvPr/>
        </p:nvSpPr>
        <p:spPr>
          <a:xfrm>
            <a:off x="11649202" y="268619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E469B0-011F-A84B-A51A-F1223D9011BA}"/>
              </a:ext>
            </a:extLst>
          </p:cNvPr>
          <p:cNvGrpSpPr/>
          <p:nvPr/>
        </p:nvGrpSpPr>
        <p:grpSpPr>
          <a:xfrm>
            <a:off x="4018412" y="5328972"/>
            <a:ext cx="16376684" cy="3524054"/>
            <a:chOff x="4018412" y="5473271"/>
            <a:chExt cx="16376684" cy="3524054"/>
          </a:xfrm>
        </p:grpSpPr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075ABE32-669D-314F-93B1-46EC4A068226}"/>
                </a:ext>
              </a:extLst>
            </p:cNvPr>
            <p:cNvSpPr txBox="1"/>
            <p:nvPr/>
          </p:nvSpPr>
          <p:spPr>
            <a:xfrm>
              <a:off x="4018412" y="5473271"/>
              <a:ext cx="163766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b="1" dirty="0">
                  <a:solidFill>
                    <a:schemeClr val="accent1"/>
                  </a:solidFill>
                  <a:latin typeface="Playfair Display" pitchFamily="2" charset="77"/>
                  <a:ea typeface="Lato" panose="020F0502020204030203" pitchFamily="34" charset="0"/>
                  <a:cs typeface="Lato" panose="020F0502020204030203" pitchFamily="34" charset="0"/>
                </a:rPr>
                <a:t>£8,000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1A4857-B73D-C445-A3BB-C3928163D852}"/>
                </a:ext>
              </a:extLst>
            </p:cNvPr>
            <p:cNvSpPr txBox="1"/>
            <p:nvPr/>
          </p:nvSpPr>
          <p:spPr>
            <a:xfrm>
              <a:off x="7663269" y="8043218"/>
              <a:ext cx="90511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F7F7F"/>
                  </a:solidFill>
                  <a:latin typeface="Lato" charset="0"/>
                  <a:ea typeface="Lato" charset="0"/>
                  <a:cs typeface="Lato" charset="0"/>
                </a:rPr>
                <a:t>Money spent by AZ on a single statistical model that was proven to perform </a:t>
              </a:r>
              <a:r>
                <a:rPr lang="en-US" sz="2800" b="1" dirty="0">
                  <a:solidFill>
                    <a:srgbClr val="7F7F7F"/>
                  </a:solidFill>
                  <a:latin typeface="Lato" charset="0"/>
                  <a:ea typeface="Lato" charset="0"/>
                  <a:cs typeface="Lato" charset="0"/>
                </a:rPr>
                <a:t>worse</a:t>
              </a:r>
              <a:r>
                <a:rPr lang="en-US" sz="2800" dirty="0">
                  <a:solidFill>
                    <a:srgbClr val="7F7F7F"/>
                  </a:solidFill>
                  <a:latin typeface="Lato" charset="0"/>
                  <a:ea typeface="Lato" charset="0"/>
                  <a:cs typeface="Lato" charset="0"/>
                </a:rPr>
                <a:t> than random chance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35188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Why be skeptical?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06426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Law (well, Crime)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Cherry-picking data points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07510"/>
      </p:ext>
    </p:extLst>
  </p:cSld>
  <p:clrMapOvr>
    <a:masterClrMapping/>
  </p:clrMapOvr>
  <p:transition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Economics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Asking the tough questions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58221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D1027DB-9133-3847-809A-70B0FF0E80E6}"/>
              </a:ext>
            </a:extLst>
          </p:cNvPr>
          <p:cNvSpPr txBox="1"/>
          <p:nvPr/>
        </p:nvSpPr>
        <p:spPr>
          <a:xfrm>
            <a:off x="6925344" y="5154990"/>
            <a:ext cx="10621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Did you have a valid ticket the last time you caught a train?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Two Questions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4020C-609F-1645-9AB4-1F2D59AC4ED7}"/>
              </a:ext>
            </a:extLst>
          </p:cNvPr>
          <p:cNvSpPr txBox="1"/>
          <p:nvPr/>
        </p:nvSpPr>
        <p:spPr>
          <a:xfrm>
            <a:off x="9804191" y="8437964"/>
            <a:ext cx="4863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Why should I believe you?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47A7-BFF3-4393-AF45-B7AEEEBAEE94}"/>
              </a:ext>
            </a:extLst>
          </p:cNvPr>
          <p:cNvSpPr/>
          <p:nvPr/>
        </p:nvSpPr>
        <p:spPr>
          <a:xfrm>
            <a:off x="10267950" y="12961072"/>
            <a:ext cx="1403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Pauline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Tuffour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 (2017) ‘FOI request for ticket evasion statistics’, TFL, 29 March. Available at: https://tfl.gov.uk/corporate/transparency/freedom-of-information/foi-request-detail?referenceId=FOI-2430-1617 (Accessed: 18 Jan 2020)</a:t>
            </a:r>
          </a:p>
        </p:txBody>
      </p:sp>
    </p:spTree>
    <p:extLst>
      <p:ext uri="{BB962C8B-B14F-4D97-AF65-F5344CB8AC3E}">
        <p14:creationId xmlns:p14="http://schemas.microsoft.com/office/powerpoint/2010/main" val="5352620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416425" y="3110528"/>
            <a:ext cx="15544799" cy="5783667"/>
            <a:chOff x="4416425" y="2659382"/>
            <a:chExt cx="15544799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416425" y="4965174"/>
              <a:ext cx="1554479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Have you ever witnessed an act of sexual violence and either didn’t intervene or report it? </a:t>
              </a:r>
              <a:endPara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 </a:t>
              </a:r>
              <a:r>
                <a:rPr lang="en-GB" sz="4000" b="1" dirty="0" err="1">
                  <a:solidFill>
                    <a:srgbClr val="525252"/>
                  </a:solidFill>
                  <a:latin typeface="Playfair Display" pitchFamily="2" charset="77"/>
                </a:rPr>
                <a:t>Keele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 University Sexual Violence Survey (Dr Kelly Prince)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276056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C7CCB7-3178-6641-B15E-8069DBB79089}"/>
              </a:ext>
            </a:extLst>
          </p:cNvPr>
          <p:cNvSpPr txBox="1"/>
          <p:nvPr/>
        </p:nvSpPr>
        <p:spPr>
          <a:xfrm>
            <a:off x="1657350" y="1282118"/>
            <a:ext cx="2110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Hawthorne Effect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DA578-5777-DC48-9F77-D81E582C53F0}"/>
              </a:ext>
            </a:extLst>
          </p:cNvPr>
          <p:cNvSpPr txBox="1"/>
          <p:nvPr/>
        </p:nvSpPr>
        <p:spPr>
          <a:xfrm>
            <a:off x="11649201" y="3895426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8657-12D9-4CD4-A965-31E5FD8DEB1E}"/>
              </a:ext>
            </a:extLst>
          </p:cNvPr>
          <p:cNvSpPr txBox="1"/>
          <p:nvPr/>
        </p:nvSpPr>
        <p:spPr>
          <a:xfrm>
            <a:off x="6877050" y="6247574"/>
            <a:ext cx="1066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 The inclination of people who are the subjects of an experimental study to change or improve […] their behaviour simply because it is being evaluated or studied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00EA2-5EDE-483F-B25C-0F782C752F22}"/>
              </a:ext>
            </a:extLst>
          </p:cNvPr>
          <p:cNvSpPr/>
          <p:nvPr/>
        </p:nvSpPr>
        <p:spPr>
          <a:xfrm>
            <a:off x="15220950" y="12961072"/>
            <a:ext cx="90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Will Kenton (2019) ‘Hawthorne Effect’, Investopedia, 24 Nov. Available at: https://www.investopedia.com/terms/h/hawthorne-effect.asp (Accessed: 16 Jan 2020)</a:t>
            </a:r>
          </a:p>
        </p:txBody>
      </p:sp>
    </p:spTree>
    <p:extLst>
      <p:ext uri="{BB962C8B-B14F-4D97-AF65-F5344CB8AC3E}">
        <p14:creationId xmlns:p14="http://schemas.microsoft.com/office/powerpoint/2010/main" val="6919327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An (Overly Simple) Strategy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9817FB-5F8E-4440-95EB-A7694BBF28E1}"/>
              </a:ext>
            </a:extLst>
          </p:cNvPr>
          <p:cNvSpPr/>
          <p:nvPr/>
        </p:nvSpPr>
        <p:spPr>
          <a:xfrm>
            <a:off x="9898680" y="3864359"/>
            <a:ext cx="4598651" cy="2507040"/>
          </a:xfrm>
          <a:prstGeom prst="roundRect">
            <a:avLst/>
          </a:prstGeom>
          <a:solidFill>
            <a:schemeClr val="bg1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Flip a coin out of the sight of the interviewer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A78809-46A6-494A-8A4F-9509ED4BEB6B}"/>
              </a:ext>
            </a:extLst>
          </p:cNvPr>
          <p:cNvSpPr/>
          <p:nvPr/>
        </p:nvSpPr>
        <p:spPr>
          <a:xfrm>
            <a:off x="6725155" y="7788659"/>
            <a:ext cx="4598651" cy="2507040"/>
          </a:xfrm>
          <a:prstGeom prst="roundRect">
            <a:avLst/>
          </a:prstGeom>
          <a:solidFill>
            <a:schemeClr val="bg1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Give the ‘bad’ answer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D17988-2EE5-47E2-A016-EB050FD91848}"/>
              </a:ext>
            </a:extLst>
          </p:cNvPr>
          <p:cNvSpPr/>
          <p:nvPr/>
        </p:nvSpPr>
        <p:spPr>
          <a:xfrm>
            <a:off x="13194117" y="7788659"/>
            <a:ext cx="4598651" cy="2507040"/>
          </a:xfrm>
          <a:prstGeom prst="roundRect">
            <a:avLst/>
          </a:prstGeom>
          <a:solidFill>
            <a:schemeClr val="bg1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Give the ‘true’ answer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05861F78-413D-45B4-A9B6-323C532C8C1A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9024482" y="5117879"/>
            <a:ext cx="874199" cy="2670780"/>
          </a:xfrm>
          <a:prstGeom prst="bentConnector2">
            <a:avLst/>
          </a:prstGeom>
          <a:ln w="127000">
            <a:solidFill>
              <a:srgbClr val="323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F1DEB1D-61E9-488E-A210-877AB9558D3F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4497331" y="5117879"/>
            <a:ext cx="996112" cy="2670780"/>
          </a:xfrm>
          <a:prstGeom prst="bentConnector2">
            <a:avLst/>
          </a:prstGeom>
          <a:ln w="127000">
            <a:solidFill>
              <a:srgbClr val="3232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34B0A-0450-442E-81DD-151068A5F6D4}"/>
              </a:ext>
            </a:extLst>
          </p:cNvPr>
          <p:cNvSpPr/>
          <p:nvPr/>
        </p:nvSpPr>
        <p:spPr>
          <a:xfrm>
            <a:off x="9192116" y="4353757"/>
            <a:ext cx="538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F19E35-B63C-421F-A395-7342E77FF25A}"/>
              </a:ext>
            </a:extLst>
          </p:cNvPr>
          <p:cNvSpPr/>
          <p:nvPr/>
        </p:nvSpPr>
        <p:spPr>
          <a:xfrm>
            <a:off x="14767600" y="4381795"/>
            <a:ext cx="455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18016-900B-45C9-A85D-5A036FEA7387}"/>
              </a:ext>
            </a:extLst>
          </p:cNvPr>
          <p:cNvSpPr/>
          <p:nvPr/>
        </p:nvSpPr>
        <p:spPr>
          <a:xfrm>
            <a:off x="6339352" y="11389793"/>
            <a:ext cx="11698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Finally: Transform the data to ignore the added noise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49B643-F047-46DE-8AEB-4CDF3E988B82}"/>
              </a:ext>
            </a:extLst>
          </p:cNvPr>
          <p:cNvSpPr/>
          <p:nvPr/>
        </p:nvSpPr>
        <p:spPr>
          <a:xfrm>
            <a:off x="15298770" y="13236841"/>
            <a:ext cx="9078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Josh Joy, Mario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Gerla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 (2017) ‘Differential Privacy By Sampling’, arXiv:1708.01884 [cs.CR] </a:t>
            </a:r>
          </a:p>
        </p:txBody>
      </p:sp>
    </p:spTree>
    <p:extLst>
      <p:ext uri="{BB962C8B-B14F-4D97-AF65-F5344CB8AC3E}">
        <p14:creationId xmlns:p14="http://schemas.microsoft.com/office/powerpoint/2010/main" val="34871412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7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C7CCB7-3178-6641-B15E-8069DBB79089}"/>
              </a:ext>
            </a:extLst>
          </p:cNvPr>
          <p:cNvSpPr txBox="1"/>
          <p:nvPr/>
        </p:nvSpPr>
        <p:spPr>
          <a:xfrm>
            <a:off x="1657350" y="1282118"/>
            <a:ext cx="2110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Differential Privacy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DA578-5777-DC48-9F77-D81E582C53F0}"/>
              </a:ext>
            </a:extLst>
          </p:cNvPr>
          <p:cNvSpPr txBox="1"/>
          <p:nvPr/>
        </p:nvSpPr>
        <p:spPr>
          <a:xfrm>
            <a:off x="11649201" y="3895426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8657-12D9-4CD4-A965-31E5FD8DEB1E}"/>
              </a:ext>
            </a:extLst>
          </p:cNvPr>
          <p:cNvSpPr txBox="1"/>
          <p:nvPr/>
        </p:nvSpPr>
        <p:spPr>
          <a:xfrm>
            <a:off x="6877050" y="5566297"/>
            <a:ext cx="1066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A system for collecting data by describing the patterns of groups while withholding information about individuals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00EA2-5EDE-483F-B25C-0F782C752F22}"/>
              </a:ext>
            </a:extLst>
          </p:cNvPr>
          <p:cNvSpPr/>
          <p:nvPr/>
        </p:nvSpPr>
        <p:spPr>
          <a:xfrm>
            <a:off x="15544800" y="12961072"/>
            <a:ext cx="8755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Cynthia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Dwork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 et al. (2006) ‘Calibrating Noise to Sensitivity in Private Data Analysis’, Journal of Privacy and Confidentiality, 7 (3), 17-51. DOI:10.29012/jpc.v7i3.405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36030-2A79-4B53-8081-FF234CC02B8E}"/>
              </a:ext>
            </a:extLst>
          </p:cNvPr>
          <p:cNvSpPr txBox="1"/>
          <p:nvPr/>
        </p:nvSpPr>
        <p:spPr>
          <a:xfrm>
            <a:off x="5810250" y="10282806"/>
            <a:ext cx="1280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In simple terms: Plausible deniability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7656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D1027DB-9133-3847-809A-70B0FF0E80E6}"/>
              </a:ext>
            </a:extLst>
          </p:cNvPr>
          <p:cNvSpPr txBox="1"/>
          <p:nvPr/>
        </p:nvSpPr>
        <p:spPr>
          <a:xfrm>
            <a:off x="1544451" y="5703838"/>
            <a:ext cx="37242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More privacy (+honesty)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A Spectrum of Privacy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4020C-609F-1645-9AB4-1F2D59AC4ED7}"/>
              </a:ext>
            </a:extLst>
          </p:cNvPr>
          <p:cNvSpPr txBox="1"/>
          <p:nvPr/>
        </p:nvSpPr>
        <p:spPr>
          <a:xfrm>
            <a:off x="18886221" y="5703838"/>
            <a:ext cx="3946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More statistical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47A7-BFF3-4393-AF45-B7AEEEBAEE94}"/>
              </a:ext>
            </a:extLst>
          </p:cNvPr>
          <p:cNvSpPr/>
          <p:nvPr/>
        </p:nvSpPr>
        <p:spPr>
          <a:xfrm>
            <a:off x="9949543" y="12961072"/>
            <a:ext cx="14350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 err="1">
                <a:solidFill>
                  <a:srgbClr val="525252"/>
                </a:solidFill>
                <a:latin typeface="Lato"/>
              </a:rPr>
              <a:t>Alvim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, M.S., Andrés, M.E.,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Chatzikokolakis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, K.,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Degano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, P. and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Palamidessi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, C., 2011, September. Differential privacy: on the trade-off between utility and information leakage. In International Workshop on Formal Aspects in Security and Trust (pp. 39-54). Springer, Berlin, Heidelberg.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54AA91-C3F1-4DB9-AF12-21E30EE649F0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5268686" y="6858000"/>
            <a:ext cx="13617535" cy="0"/>
          </a:xfrm>
          <a:prstGeom prst="straightConnector1">
            <a:avLst/>
          </a:prstGeom>
          <a:ln w="127000">
            <a:solidFill>
              <a:srgbClr val="4443BB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6391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Economics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Asking the tough questions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850498"/>
      </p:ext>
    </p:extLst>
  </p:cSld>
  <p:clrMapOvr>
    <a:masterClrMapping/>
  </p:clrMapOvr>
  <p:transition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Healthcare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A recipe for fear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82491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2CE4B56-CB51-4A16-8FA7-15CAE9B37C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>
            <a:fillRect/>
          </a:stretch>
        </p:blipFill>
        <p:spPr>
          <a:prstGeom prst="ellipse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822021" y="6826364"/>
            <a:ext cx="1273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Hello, I’m Tim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2393E2-1C5D-D047-B930-53C1AB6A494C}"/>
              </a:ext>
            </a:extLst>
          </p:cNvPr>
          <p:cNvGrpSpPr/>
          <p:nvPr/>
        </p:nvGrpSpPr>
        <p:grpSpPr>
          <a:xfrm>
            <a:off x="6736420" y="9628502"/>
            <a:ext cx="10949414" cy="2347879"/>
            <a:chOff x="6736420" y="10342180"/>
            <a:chExt cx="10949414" cy="2347879"/>
          </a:xfrm>
        </p:grpSpPr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6736420" y="10342180"/>
              <a:ext cx="10949414" cy="135204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latin typeface="Lato" charset="0"/>
                  <a:ea typeface="Lato" charset="0"/>
                  <a:cs typeface="Lato" charset="0"/>
                </a:rPr>
                <a:t>Data Scientist @ AstraZeneca</a:t>
              </a:r>
            </a:p>
            <a:p>
              <a:pPr>
                <a:lnSpc>
                  <a:spcPts val="4299"/>
                </a:lnSpc>
              </a:pPr>
              <a:r>
                <a:rPr lang="en-US" sz="2800" dirty="0">
                  <a:latin typeface="Lato" charset="0"/>
                  <a:ea typeface="Lato" charset="0"/>
                  <a:cs typeface="Lato" charset="0"/>
                </a:rPr>
                <a:t>UG Mathematics and Statistics</a:t>
              </a:r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9596846" y="11975621"/>
              <a:ext cx="5273164" cy="71443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latin typeface="Lato" charset="0"/>
                  <a:ea typeface="Lato" charset="0"/>
                  <a:cs typeface="Lato" charset="0"/>
                </a:rPr>
                <a:t>www.ttested.com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315DEB-D723-1942-9BD5-3E60AEC275F5}"/>
              </a:ext>
            </a:extLst>
          </p:cNvPr>
          <p:cNvSpPr txBox="1"/>
          <p:nvPr/>
        </p:nvSpPr>
        <p:spPr>
          <a:xfrm>
            <a:off x="11649202" y="8546038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</p:spTree>
    <p:extLst>
      <p:ext uri="{BB962C8B-B14F-4D97-AF65-F5344CB8AC3E}">
        <p14:creationId xmlns:p14="http://schemas.microsoft.com/office/powerpoint/2010/main" val="2342800478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5805384" y="3110528"/>
            <a:ext cx="12766879" cy="5783667"/>
            <a:chOff x="5805384" y="2659382"/>
            <a:chExt cx="12766879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5805384" y="4965174"/>
              <a:ext cx="1276687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Did you hear that </a:t>
              </a:r>
              <a:r>
                <a:rPr lang="en-GB" sz="6000" b="1" i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XYZ</a:t>
              </a:r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 has been linked to increased risk of cancer?</a:t>
              </a: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A familiar 21</a:t>
              </a:r>
              <a:r>
                <a:rPr lang="en-GB" sz="4000" b="1" baseline="30000" dirty="0">
                  <a:solidFill>
                    <a:srgbClr val="525252"/>
                  </a:solidFill>
                  <a:latin typeface="Playfair Display" pitchFamily="2" charset="77"/>
                </a:rPr>
                <a:t>st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 century conversation point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094052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194548" y="3110528"/>
            <a:ext cx="15988552" cy="6706997"/>
            <a:chOff x="4194548" y="2659382"/>
            <a:chExt cx="15988552" cy="6706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194548" y="4965174"/>
              <a:ext cx="15988552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Did you hear that drinking </a:t>
              </a:r>
              <a:r>
                <a:rPr lang="en-GB" sz="6000" b="1" i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Twinning’s Turkish Apple Tea </a:t>
              </a:r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has been linked to winning games of </a:t>
              </a:r>
              <a:r>
                <a:rPr lang="en-GB" sz="6000" b="1" i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snakes and ladders</a:t>
              </a:r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?</a:t>
              </a: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An exaggerated counterpoint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220898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3AEF4E-430A-4D87-B040-F890508D5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544" y="401591"/>
            <a:ext cx="23466562" cy="129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30691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F609057-FA39-4C55-9A44-DE9A1B96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786" y="558000"/>
            <a:ext cx="22898077" cy="12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8779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C7CCB7-3178-6641-B15E-8069DBB79089}"/>
              </a:ext>
            </a:extLst>
          </p:cNvPr>
          <p:cNvSpPr txBox="1"/>
          <p:nvPr/>
        </p:nvSpPr>
        <p:spPr>
          <a:xfrm>
            <a:off x="1657350" y="1282118"/>
            <a:ext cx="2110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Data Dredging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DA578-5777-DC48-9F77-D81E582C53F0}"/>
              </a:ext>
            </a:extLst>
          </p:cNvPr>
          <p:cNvSpPr txBox="1"/>
          <p:nvPr/>
        </p:nvSpPr>
        <p:spPr>
          <a:xfrm>
            <a:off x="11649201" y="3895426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8657-12D9-4CD4-A965-31E5FD8DEB1E}"/>
              </a:ext>
            </a:extLst>
          </p:cNvPr>
          <p:cNvSpPr txBox="1"/>
          <p:nvPr/>
        </p:nvSpPr>
        <p:spPr>
          <a:xfrm>
            <a:off x="6553200" y="5751628"/>
            <a:ext cx="11315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The misuse of repeated data analysis to find patterns in data that can be presented as statistically significant despite being due to random noise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00EA2-5EDE-483F-B25C-0F782C752F22}"/>
              </a:ext>
            </a:extLst>
          </p:cNvPr>
          <p:cNvSpPr/>
          <p:nvPr/>
        </p:nvSpPr>
        <p:spPr>
          <a:xfrm>
            <a:off x="16287750" y="12961072"/>
            <a:ext cx="801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Davey Smith, G., Ebrahim, S. (2002). ‘Data dredging, bias, or confounding’. BMJ. 325 (7378): 1437–1438. doi:10.1136/bmj.325.7378.1437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ADFD1-1746-4AF1-8591-B5C87C205109}"/>
              </a:ext>
            </a:extLst>
          </p:cNvPr>
          <p:cNvSpPr txBox="1"/>
          <p:nvPr/>
        </p:nvSpPr>
        <p:spPr>
          <a:xfrm>
            <a:off x="5810250" y="10091915"/>
            <a:ext cx="1280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In simple terms: Data before hypothesis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54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194548" y="3110528"/>
            <a:ext cx="15988552" cy="7014773"/>
            <a:chOff x="4194548" y="2659382"/>
            <a:chExt cx="15988552" cy="70147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194548" y="4965174"/>
              <a:ext cx="15988552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SVR_poly2 was the only member of the [18] models to accurately predict the most selective test reactions</a:t>
              </a:r>
            </a:p>
            <a:p>
              <a:pPr algn="ctr"/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52525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—Science (Journal)</a:t>
              </a:r>
            </a:p>
            <a:p>
              <a:pPr algn="ctr"/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64E8AAC-A601-4EFC-85F7-9DA4D2B6443D}"/>
              </a:ext>
            </a:extLst>
          </p:cNvPr>
          <p:cNvSpPr/>
          <p:nvPr/>
        </p:nvSpPr>
        <p:spPr>
          <a:xfrm>
            <a:off x="12583886" y="12961072"/>
            <a:ext cx="11715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Zahrt, A.F., Henle, J.J., Rose, B.T., Wang, Y., Darrow, W.T. and Denmark, S.E., 2019. Prediction of higher-selectivity catalysts by computer-driven workflow and machine learning. Science, 363(6424), p.eaau5631.</a:t>
            </a:r>
          </a:p>
        </p:txBody>
      </p:sp>
    </p:spTree>
    <p:extLst>
      <p:ext uri="{BB962C8B-B14F-4D97-AF65-F5344CB8AC3E}">
        <p14:creationId xmlns:p14="http://schemas.microsoft.com/office/powerpoint/2010/main" val="20735358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E6FD70-EF73-4600-92C0-0216AD749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5253" y="3812103"/>
            <a:ext cx="19567143" cy="77139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47E707-FAA5-4571-AE9D-C5EF443E5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05253" y="3851051"/>
            <a:ext cx="19567143" cy="77139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1508E2-AE7D-45DC-A52F-95EADB6A9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05251" y="3773155"/>
            <a:ext cx="19567143" cy="7713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A289AA-6971-D044-A896-0B3DF825C645}"/>
              </a:ext>
            </a:extLst>
          </p:cNvPr>
          <p:cNvSpPr txBox="1"/>
          <p:nvPr/>
        </p:nvSpPr>
        <p:spPr>
          <a:xfrm>
            <a:off x="4835993" y="1282118"/>
            <a:ext cx="14705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Spurious Correlations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B04E2-3A1B-C94D-9D17-D391D43B9FFB}"/>
              </a:ext>
            </a:extLst>
          </p:cNvPr>
          <p:cNvSpPr txBox="1"/>
          <p:nvPr/>
        </p:nvSpPr>
        <p:spPr>
          <a:xfrm>
            <a:off x="11649202" y="2488664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BE9995-6A7C-4943-95A1-2783B00A8DAC}"/>
              </a:ext>
            </a:extLst>
          </p:cNvPr>
          <p:cNvSpPr/>
          <p:nvPr/>
        </p:nvSpPr>
        <p:spPr>
          <a:xfrm>
            <a:off x="16706850" y="12961072"/>
            <a:ext cx="759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Spurious Correlations. Available at: https://www.tylervigen.com/spurious-correlations (Accessed on 18 Jan 2020) </a:t>
            </a:r>
          </a:p>
        </p:txBody>
      </p:sp>
    </p:spTree>
    <p:extLst>
      <p:ext uri="{BB962C8B-B14F-4D97-AF65-F5344CB8AC3E}">
        <p14:creationId xmlns:p14="http://schemas.microsoft.com/office/powerpoint/2010/main" val="3960532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Healthcare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A recipe for fear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303164"/>
      </p:ext>
    </p:extLst>
  </p:cSld>
  <p:clrMapOvr>
    <a:masterClrMapping/>
  </p:clrMapOvr>
  <p:transition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Food and Water Security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True change or statistical noise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125816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BD14B-FC15-4B5B-AB0B-9EB08067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42" y="4021772"/>
            <a:ext cx="10075337" cy="2667001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A5E57C-6E3F-4DF4-A3C6-8B026A9985AF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The Challenge of Keeping Track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EDDA3-31BC-41A6-B613-6302421B3873}"/>
              </a:ext>
            </a:extLst>
          </p:cNvPr>
          <p:cNvSpPr txBox="1"/>
          <p:nvPr/>
        </p:nvSpPr>
        <p:spPr>
          <a:xfrm>
            <a:off x="11649201" y="2558557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AFBEB-9591-49E2-8585-35E178820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82"/>
          <a:stretch/>
        </p:blipFill>
        <p:spPr>
          <a:xfrm>
            <a:off x="5184845" y="5168014"/>
            <a:ext cx="10199477" cy="2667001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74DD9-39FB-4644-ACE8-F0859CCC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721" y="4050141"/>
            <a:ext cx="9552715" cy="2798542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3D8EB-8C66-4309-9EF2-80124325C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45" y="6688773"/>
            <a:ext cx="8153400" cy="1857375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75D5B-40F3-40F3-BBB5-0A2729071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154" y="7091203"/>
            <a:ext cx="9669378" cy="1214437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32B1E-7FE3-4FC4-BDC5-E5C8A64B8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0906" y="6356956"/>
            <a:ext cx="7000875" cy="1857375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4517C8-7EC9-4AE5-A7F2-C9B67FAF8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5901" y="5086317"/>
            <a:ext cx="7110241" cy="1323439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4AF84B-CE77-4658-84D3-D6EC1080A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042" y="8348503"/>
            <a:ext cx="12893361" cy="1354932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8451E8-E2FA-456A-B969-13594C8AF7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02516" y="8381839"/>
            <a:ext cx="10613626" cy="1354931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D26A88-6DE3-4576-B4DF-A39A146E3B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9201" y="9105654"/>
            <a:ext cx="9846403" cy="2330791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699ABF-07D5-452F-957E-5BE69C4EA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6770" y="9305519"/>
            <a:ext cx="8132431" cy="1263463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AC8D32-1DFE-4FA0-9E0A-4F07C912C0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6290" y="10340222"/>
            <a:ext cx="10668000" cy="857250"/>
          </a:xfrm>
          <a:prstGeom prst="rect">
            <a:avLst/>
          </a:prstGeom>
          <a:effectLst>
            <a:outerShdw blurRad="317500" dist="152400" dir="6000000" sx="105000" sy="105000" algn="ctr" rotWithShape="0">
              <a:srgbClr val="000000">
                <a:alpha val="2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3050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8F51F5-8E60-3444-9654-BE9BA8FC5C7C}"/>
              </a:ext>
            </a:extLst>
          </p:cNvPr>
          <p:cNvSpPr txBox="1"/>
          <p:nvPr/>
        </p:nvSpPr>
        <p:spPr>
          <a:xfrm>
            <a:off x="6807622" y="1282118"/>
            <a:ext cx="10762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What Do I Do?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ECF38-92DA-474E-A720-24845D298F47}"/>
              </a:ext>
            </a:extLst>
          </p:cNvPr>
          <p:cNvSpPr txBox="1"/>
          <p:nvPr/>
        </p:nvSpPr>
        <p:spPr>
          <a:xfrm>
            <a:off x="11649202" y="2347431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A0A625-C34D-4B61-A538-D22E1131D6E8}"/>
              </a:ext>
            </a:extLst>
          </p:cNvPr>
          <p:cNvSpPr>
            <a:spLocks noChangeAspect="1"/>
          </p:cNvSpPr>
          <p:nvPr/>
        </p:nvSpPr>
        <p:spPr>
          <a:xfrm>
            <a:off x="14013796" y="4413232"/>
            <a:ext cx="1872500" cy="1872496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23232"/>
                </a:solidFill>
                <a:latin typeface="Lato"/>
              </a:rPr>
              <a:t>Business Insight?</a:t>
            </a:r>
            <a:endParaRPr lang="en-GB" sz="2000" dirty="0">
              <a:latin typeface="Lato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738214-5466-48BB-9846-960C42D13AE2}"/>
              </a:ext>
            </a:extLst>
          </p:cNvPr>
          <p:cNvSpPr/>
          <p:nvPr/>
        </p:nvSpPr>
        <p:spPr>
          <a:xfrm>
            <a:off x="10361380" y="5073746"/>
            <a:ext cx="4209100" cy="4209090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rgbClr val="323232"/>
                </a:solidFill>
                <a:latin typeface="Lato"/>
              </a:rPr>
              <a:t>Statistics?</a:t>
            </a:r>
            <a:endParaRPr lang="en-GB" sz="4800" dirty="0">
              <a:latin typeface="Lato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EF59F-FD69-4606-BFD8-D76386D802D9}"/>
              </a:ext>
            </a:extLst>
          </p:cNvPr>
          <p:cNvSpPr>
            <a:spLocks noChangeAspect="1"/>
          </p:cNvSpPr>
          <p:nvPr/>
        </p:nvSpPr>
        <p:spPr>
          <a:xfrm>
            <a:off x="13731469" y="7620069"/>
            <a:ext cx="4387943" cy="4387932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323232"/>
                </a:solidFill>
                <a:latin typeface="Lato"/>
              </a:rPr>
              <a:t>Maths?</a:t>
            </a:r>
            <a:endParaRPr lang="en-GB" sz="4000" dirty="0">
              <a:latin typeface="Lato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140CAA-AFEA-4964-BE6B-C7278E336BDC}"/>
              </a:ext>
            </a:extLst>
          </p:cNvPr>
          <p:cNvSpPr>
            <a:spLocks noChangeAspect="1"/>
          </p:cNvSpPr>
          <p:nvPr/>
        </p:nvSpPr>
        <p:spPr>
          <a:xfrm>
            <a:off x="11074956" y="9297019"/>
            <a:ext cx="2695423" cy="2695417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23232"/>
                </a:solidFill>
                <a:latin typeface="Lato"/>
              </a:rPr>
              <a:t>Computer Science?</a:t>
            </a:r>
            <a:endParaRPr lang="en-GB" sz="2800" dirty="0">
              <a:latin typeface="Lato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F2562D-5F6C-4690-BD9F-E78A3A3D452A}"/>
              </a:ext>
            </a:extLst>
          </p:cNvPr>
          <p:cNvSpPr>
            <a:spLocks noChangeAspect="1"/>
          </p:cNvSpPr>
          <p:nvPr/>
        </p:nvSpPr>
        <p:spPr>
          <a:xfrm>
            <a:off x="6522749" y="7440240"/>
            <a:ext cx="4571661" cy="4571651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323232"/>
                </a:solidFill>
                <a:latin typeface="Lato"/>
              </a:rPr>
              <a:t>Data Science?</a:t>
            </a:r>
            <a:endParaRPr lang="en-GB" sz="6000" dirty="0">
              <a:latin typeface="Lato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FC9A67-2B5E-4070-A8AE-1D20844A7C03}"/>
              </a:ext>
            </a:extLst>
          </p:cNvPr>
          <p:cNvSpPr>
            <a:spLocks noChangeAspect="1"/>
          </p:cNvSpPr>
          <p:nvPr/>
        </p:nvSpPr>
        <p:spPr>
          <a:xfrm>
            <a:off x="15603579" y="5297232"/>
            <a:ext cx="2400661" cy="2400657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323232"/>
                </a:solidFill>
                <a:latin typeface="Lato"/>
              </a:rPr>
              <a:t>Computational Chemistry?</a:t>
            </a:r>
            <a:endParaRPr lang="en-GB" sz="1800" dirty="0">
              <a:latin typeface="Lato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2CC9AC-2AD4-4FBE-A2D1-35EE0B40BFBE}"/>
              </a:ext>
            </a:extLst>
          </p:cNvPr>
          <p:cNvSpPr>
            <a:spLocks noChangeAspect="1"/>
          </p:cNvSpPr>
          <p:nvPr/>
        </p:nvSpPr>
        <p:spPr>
          <a:xfrm>
            <a:off x="8270910" y="3817842"/>
            <a:ext cx="2695424" cy="2695418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23232"/>
                </a:solidFill>
                <a:latin typeface="Lato"/>
              </a:rPr>
              <a:t>Analytics?</a:t>
            </a:r>
            <a:endParaRPr lang="en-GB" sz="2800" dirty="0">
              <a:latin typeface="Lato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D976C6-DC33-4AC5-B591-A2A88E814602}"/>
              </a:ext>
            </a:extLst>
          </p:cNvPr>
          <p:cNvSpPr>
            <a:spLocks noChangeAspect="1"/>
          </p:cNvSpPr>
          <p:nvPr/>
        </p:nvSpPr>
        <p:spPr>
          <a:xfrm>
            <a:off x="5838781" y="5091486"/>
            <a:ext cx="2695423" cy="2695417"/>
          </a:xfrm>
          <a:prstGeom prst="ellipse">
            <a:avLst/>
          </a:prstGeom>
          <a:solidFill>
            <a:schemeClr val="bg2"/>
          </a:solidFill>
          <a:ln w="1270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323232"/>
                </a:solidFill>
                <a:latin typeface="Lato"/>
              </a:rPr>
              <a:t>Information Science?</a:t>
            </a:r>
            <a:endParaRPr lang="en-GB" sz="2400" dirty="0">
              <a:latin typeface="Lato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733A7E-268E-42E7-965D-A30A9C98C88C}"/>
              </a:ext>
            </a:extLst>
          </p:cNvPr>
          <p:cNvSpPr>
            <a:spLocks noChangeAspect="1"/>
          </p:cNvSpPr>
          <p:nvPr/>
        </p:nvSpPr>
        <p:spPr>
          <a:xfrm>
            <a:off x="8665296" y="4589395"/>
            <a:ext cx="7047055" cy="7047039"/>
          </a:xfrm>
          <a:prstGeom prst="ellipse">
            <a:avLst/>
          </a:prstGeom>
          <a:solidFill>
            <a:schemeClr val="bg2"/>
          </a:solidFill>
          <a:ln w="177800"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</a:rPr>
              <a:t>Manage </a:t>
            </a:r>
          </a:p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</a:rPr>
              <a:t>Uncertainty</a:t>
            </a:r>
            <a:endParaRPr lang="en-GB" sz="4800" b="1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128718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42E-6 -4.44444E-6 L 0.21158 0.1152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6" y="576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0185E-6 -3.7037E-7 L 0.1094 0.1928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0" y="964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6312E-6 3.7037E-6 L -0.11468 0.1965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7" y="982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8877E-6 3.14815E-6 L -0.19413 0.1209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0" y="604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06E-6 7.40741E-7 L -0.15486 -0.1429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-715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0542E-6 -1.66667E-6 L -0.00957 -0.1965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-982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575E-6 -3.51852E-6 L 0.13949 -0.1282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4" y="-6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758E-6 -3.88889E-6 L -0.01133 0.057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" y="285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9A5E57C-6E3F-4DF4-A3C6-8B026A9985AF}"/>
              </a:ext>
            </a:extLst>
          </p:cNvPr>
          <p:cNvSpPr txBox="1"/>
          <p:nvPr/>
        </p:nvSpPr>
        <p:spPr>
          <a:xfrm>
            <a:off x="2063749" y="1282118"/>
            <a:ext cx="2025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Worse: How Can We Tell If We’re Making a Difference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EDDA3-31BC-41A6-B613-6302421B3873}"/>
              </a:ext>
            </a:extLst>
          </p:cNvPr>
          <p:cNvSpPr txBox="1"/>
          <p:nvPr/>
        </p:nvSpPr>
        <p:spPr>
          <a:xfrm>
            <a:off x="11649201" y="2558557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9736F-CA90-4288-80C5-E7CAB3C3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56" y="4281382"/>
            <a:ext cx="16244938" cy="3391563"/>
          </a:xfrm>
          <a:prstGeom prst="rect">
            <a:avLst/>
          </a:prstGeom>
          <a:effectLst>
            <a:outerShdw blurRad="381000" dist="63500" dir="5460000" sx="105000" sy="105000" algn="ctr" rotWithShape="0">
              <a:prstClr val="black">
                <a:alpha val="33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117CF9-65CE-42DD-BC8E-C09E5944EE6F}"/>
              </a:ext>
            </a:extLst>
          </p:cNvPr>
          <p:cNvSpPr txBox="1"/>
          <p:nvPr/>
        </p:nvSpPr>
        <p:spPr>
          <a:xfrm>
            <a:off x="4552728" y="8780246"/>
            <a:ext cx="15272191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Simple: just look for an improvement.</a:t>
            </a:r>
          </a:p>
          <a:p>
            <a:pPr algn="ctr">
              <a:lnSpc>
                <a:spcPct val="150000"/>
              </a:lnSpc>
            </a:pPr>
            <a:r>
              <a:rPr lang="en-US" sz="72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Right?</a:t>
            </a:r>
          </a:p>
        </p:txBody>
      </p:sp>
    </p:spTree>
    <p:extLst>
      <p:ext uri="{BB962C8B-B14F-4D97-AF65-F5344CB8AC3E}">
        <p14:creationId xmlns:p14="http://schemas.microsoft.com/office/powerpoint/2010/main" val="3284195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C7CCB7-3178-6641-B15E-8069DBB79089}"/>
              </a:ext>
            </a:extLst>
          </p:cNvPr>
          <p:cNvSpPr txBox="1"/>
          <p:nvPr/>
        </p:nvSpPr>
        <p:spPr>
          <a:xfrm>
            <a:off x="1657350" y="1282118"/>
            <a:ext cx="2110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Regression to the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DA578-5777-DC48-9F77-D81E582C53F0}"/>
              </a:ext>
            </a:extLst>
          </p:cNvPr>
          <p:cNvSpPr txBox="1"/>
          <p:nvPr/>
        </p:nvSpPr>
        <p:spPr>
          <a:xfrm>
            <a:off x="11649201" y="3895426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8657-12D9-4CD4-A965-31E5FD8DEB1E}"/>
              </a:ext>
            </a:extLst>
          </p:cNvPr>
          <p:cNvSpPr txBox="1"/>
          <p:nvPr/>
        </p:nvSpPr>
        <p:spPr>
          <a:xfrm>
            <a:off x="5965031" y="6133265"/>
            <a:ext cx="124920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The phenomenon that occurs when a random variable is extreme on its first measurement but closer to the mean (i.e. average) on its second measurement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00EA2-5EDE-483F-B25C-0F782C752F22}"/>
              </a:ext>
            </a:extLst>
          </p:cNvPr>
          <p:cNvSpPr/>
          <p:nvPr/>
        </p:nvSpPr>
        <p:spPr>
          <a:xfrm>
            <a:off x="15544800" y="13176832"/>
            <a:ext cx="875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 err="1">
                <a:solidFill>
                  <a:srgbClr val="525252"/>
                </a:solidFill>
                <a:latin typeface="Lato"/>
              </a:rPr>
              <a:t>Everitt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, B.S. (2002) The Cambridge Dictionary of Statistics, CUP. ISBN 0-521-81099-X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A2346-160A-4A91-9315-D4008C05BBB3}"/>
              </a:ext>
            </a:extLst>
          </p:cNvPr>
          <p:cNvSpPr txBox="1"/>
          <p:nvPr/>
        </p:nvSpPr>
        <p:spPr>
          <a:xfrm>
            <a:off x="4887293" y="10347545"/>
            <a:ext cx="14647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In simple terms: Two extreme values are unlikely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71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gression_to_the_mean">
            <a:hlinkClick r:id="" action="ppaction://media"/>
            <a:extLst>
              <a:ext uri="{FF2B5EF4-FFF2-40B4-BE49-F238E27FC236}">
                <a16:creationId xmlns:a16="http://schemas.microsoft.com/office/drawing/2014/main" id="{BB405C6C-8062-412F-ACA2-62DA58EA1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9787" y="558601"/>
            <a:ext cx="20158075" cy="12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65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Food and Water Security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True change or statistical noise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5937"/>
      </p:ext>
    </p:extLst>
  </p:cSld>
  <p:clrMapOvr>
    <a:masterClrMapping/>
  </p:clrMapOvr>
  <p:transition>
    <p:push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Education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Seeing patterns that aren’t there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456061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 flipV="1">
            <a:off x="0" y="0"/>
            <a:ext cx="24377649" cy="5296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14AA88-44B0-6A4C-9700-BE92F81526D9}"/>
              </a:ext>
            </a:extLst>
          </p:cNvPr>
          <p:cNvSpPr txBox="1"/>
          <p:nvPr/>
        </p:nvSpPr>
        <p:spPr>
          <a:xfrm>
            <a:off x="3280886" y="1282118"/>
            <a:ext cx="178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UC Berkeley Admission Figures (1973)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DF531-C27D-EE45-8EE1-94FBD7164D83}"/>
              </a:ext>
            </a:extLst>
          </p:cNvPr>
          <p:cNvSpPr txBox="1"/>
          <p:nvPr/>
        </p:nvSpPr>
        <p:spPr>
          <a:xfrm>
            <a:off x="11649202" y="268619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278D47-0E18-48EE-924A-F01ED0C80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68277"/>
              </p:ext>
            </p:extLst>
          </p:nvPr>
        </p:nvGraphicFramePr>
        <p:xfrm>
          <a:off x="4062942" y="3672750"/>
          <a:ext cx="16251765" cy="48428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50353">
                  <a:extLst>
                    <a:ext uri="{9D8B030D-6E8A-4147-A177-3AD203B41FA5}">
                      <a16:colId xmlns:a16="http://schemas.microsoft.com/office/drawing/2014/main" val="2163981747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490006469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3194164944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856561852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1006126090"/>
                    </a:ext>
                  </a:extLst>
                </a:gridCol>
              </a:tblGrid>
              <a:tr h="1614287">
                <a:tc>
                  <a:txBody>
                    <a:bodyPr/>
                    <a:lstStyle/>
                    <a:p>
                      <a:pPr algn="ctr"/>
                      <a:endParaRPr lang="en-GB" sz="4800" dirty="0">
                        <a:latin typeface="Lato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Women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132049"/>
                  </a:ext>
                </a:extLst>
              </a:tr>
              <a:tr h="1614287">
                <a:tc>
                  <a:txBody>
                    <a:bodyPr/>
                    <a:lstStyle/>
                    <a:p>
                      <a:pPr algn="ctr"/>
                      <a:endParaRPr lang="en-GB" sz="4800" dirty="0">
                        <a:latin typeface="Lato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Applicants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Admitted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Applicants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Admitted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065721"/>
                  </a:ext>
                </a:extLst>
              </a:tr>
              <a:tr h="1614287"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Total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8442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b="1" dirty="0">
                          <a:latin typeface="Lato"/>
                        </a:rPr>
                        <a:t>44%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dirty="0">
                          <a:latin typeface="Lato"/>
                        </a:rPr>
                        <a:t>4321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b="1" dirty="0">
                          <a:latin typeface="Lato"/>
                        </a:rPr>
                        <a:t>35%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98688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C1D3E1F-2539-4E42-9EBA-C4010084DAF7}"/>
              </a:ext>
            </a:extLst>
          </p:cNvPr>
          <p:cNvSpPr txBox="1"/>
          <p:nvPr/>
        </p:nvSpPr>
        <p:spPr>
          <a:xfrm>
            <a:off x="4062943" y="9890580"/>
            <a:ext cx="16251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Is this cause for worry?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337998-6AC5-4386-A372-7B59154CB2C0}"/>
              </a:ext>
            </a:extLst>
          </p:cNvPr>
          <p:cNvSpPr/>
          <p:nvPr/>
        </p:nvSpPr>
        <p:spPr>
          <a:xfrm>
            <a:off x="17999242" y="12961072"/>
            <a:ext cx="6300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David Freedman, Robert Pisani, and Roger Purves (2007), Statistics (4th edition), W. W. Norton. ISBN 0-393-92972-8</a:t>
            </a:r>
          </a:p>
        </p:txBody>
      </p:sp>
    </p:spTree>
    <p:extLst>
      <p:ext uri="{BB962C8B-B14F-4D97-AF65-F5344CB8AC3E}">
        <p14:creationId xmlns:p14="http://schemas.microsoft.com/office/powerpoint/2010/main" val="10737605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 flipV="1">
            <a:off x="0" y="0"/>
            <a:ext cx="24377649" cy="5296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14AA88-44B0-6A4C-9700-BE92F81526D9}"/>
              </a:ext>
            </a:extLst>
          </p:cNvPr>
          <p:cNvSpPr txBox="1"/>
          <p:nvPr/>
        </p:nvSpPr>
        <p:spPr>
          <a:xfrm>
            <a:off x="3280886" y="1282118"/>
            <a:ext cx="178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Breakdown for the Three Largest Departments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DF531-C27D-EE45-8EE1-94FBD7164D83}"/>
              </a:ext>
            </a:extLst>
          </p:cNvPr>
          <p:cNvSpPr txBox="1"/>
          <p:nvPr/>
        </p:nvSpPr>
        <p:spPr>
          <a:xfrm>
            <a:off x="11649202" y="268619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337998-6AC5-4386-A372-7B59154CB2C0}"/>
              </a:ext>
            </a:extLst>
          </p:cNvPr>
          <p:cNvSpPr/>
          <p:nvPr/>
        </p:nvSpPr>
        <p:spPr>
          <a:xfrm>
            <a:off x="17999242" y="12961072"/>
            <a:ext cx="6300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David Freedman, Robert Pisani, and Roger Purves (2007), Statistics (4th edition), W. W. Norton. ISBN 0-393-92972-8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2BD49239-22DD-46E6-903A-697EBF18D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70202"/>
              </p:ext>
            </p:extLst>
          </p:nvPr>
        </p:nvGraphicFramePr>
        <p:xfrm>
          <a:off x="4062942" y="3720876"/>
          <a:ext cx="16251765" cy="80384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50353">
                  <a:extLst>
                    <a:ext uri="{9D8B030D-6E8A-4147-A177-3AD203B41FA5}">
                      <a16:colId xmlns:a16="http://schemas.microsoft.com/office/drawing/2014/main" val="2163981747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490006469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3194164944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856561852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1006126090"/>
                    </a:ext>
                  </a:extLst>
                </a:gridCol>
              </a:tblGrid>
              <a:tr h="1581311">
                <a:tc>
                  <a:txBody>
                    <a:bodyPr/>
                    <a:lstStyle/>
                    <a:p>
                      <a:pPr algn="ctr"/>
                      <a:endParaRPr lang="en-GB" sz="4400" dirty="0">
                        <a:latin typeface="Lato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Women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132049"/>
                  </a:ext>
                </a:extLst>
              </a:tr>
              <a:tr h="1614287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Department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Applicants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Admitted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Applicants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Admitted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065721"/>
                  </a:ext>
                </a:extLst>
              </a:tr>
              <a:tr h="1614287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823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latin typeface="Lato"/>
                        </a:rPr>
                        <a:t>62%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108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latin typeface="Lato"/>
                        </a:rPr>
                        <a:t>82%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986883"/>
                  </a:ext>
                </a:extLst>
              </a:tr>
              <a:tr h="1614287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560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latin typeface="Lato"/>
                        </a:rPr>
                        <a:t>63%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latin typeface="Lato"/>
                        </a:rPr>
                        <a:t>68%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982505"/>
                  </a:ext>
                </a:extLst>
              </a:tr>
              <a:tr h="1614287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325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latin typeface="Lato"/>
                        </a:rPr>
                        <a:t>37%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latin typeface="Lato"/>
                        </a:rPr>
                        <a:t>593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latin typeface="Lato"/>
                        </a:rPr>
                        <a:t>34%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232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30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432422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266447" y="3110528"/>
            <a:ext cx="15844754" cy="6553109"/>
            <a:chOff x="4266447" y="2659382"/>
            <a:chExt cx="15844754" cy="65531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266447" y="4965174"/>
              <a:ext cx="15844754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Let us identify those of the 85 [departments] with </a:t>
              </a:r>
              <a:r>
                <a:rPr lang="en-GB" sz="5400" b="1" u="sng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bias [towards men]</a:t>
              </a:r>
              <a:r>
                <a:rPr lang="en-GB" sz="5400" b="1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GB" sz="54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sufficiently large. […] There prove to be </a:t>
              </a:r>
              <a:r>
                <a:rPr lang="en-GB" sz="5400" b="1" u="sng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four</a:t>
              </a:r>
              <a:r>
                <a:rPr lang="en-GB" sz="5400" b="1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GB" sz="5400" b="1" dirty="0">
                  <a:solidFill>
                    <a:srgbClr val="32323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such departments</a:t>
              </a:r>
              <a:r>
                <a:rPr lang="en-GB" sz="54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. Looking further, we find </a:t>
              </a:r>
              <a:r>
                <a:rPr lang="en-GB" sz="5400" b="1" u="sng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six</a:t>
              </a:r>
              <a:r>
                <a:rPr lang="en-GB" sz="54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 departments </a:t>
              </a:r>
              <a:r>
                <a:rPr lang="en-GB" sz="5400" b="1" u="sng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biased in the opposite direction</a:t>
              </a:r>
              <a:r>
                <a:rPr lang="en-GB" sz="54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. […] There is even a suggestion of a </a:t>
              </a:r>
              <a:r>
                <a:rPr lang="en-GB" sz="5400" b="1" u="sng" dirty="0">
                  <a:solidFill>
                    <a:srgbClr val="4443BB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surplus of woman</a:t>
              </a:r>
              <a:r>
                <a:rPr lang="en-GB" sz="54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.</a:t>
              </a:r>
              <a:endParaRPr lang="en-US" sz="54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CAE9ADE-5A60-4BF4-B035-C3A716BF6E3A}"/>
              </a:ext>
            </a:extLst>
          </p:cNvPr>
          <p:cNvSpPr/>
          <p:nvPr/>
        </p:nvSpPr>
        <p:spPr>
          <a:xfrm>
            <a:off x="14221326" y="12961072"/>
            <a:ext cx="1007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P.J. Bickel, E.A. Hammel and J.W. O'Connell (1975). "Sex Bias in Graduate Admissions: Data From Berkeley" (PDF). Science. 187 (4175): 398–404. doi:10.1126/science.187.4175.398</a:t>
            </a:r>
          </a:p>
        </p:txBody>
      </p:sp>
    </p:spTree>
    <p:extLst>
      <p:ext uri="{BB962C8B-B14F-4D97-AF65-F5344CB8AC3E}">
        <p14:creationId xmlns:p14="http://schemas.microsoft.com/office/powerpoint/2010/main" val="2193861652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C7CCB7-3178-6641-B15E-8069DBB79089}"/>
              </a:ext>
            </a:extLst>
          </p:cNvPr>
          <p:cNvSpPr txBox="1"/>
          <p:nvPr/>
        </p:nvSpPr>
        <p:spPr>
          <a:xfrm>
            <a:off x="1657350" y="1282118"/>
            <a:ext cx="2110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Simpson’s Paradox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DA578-5777-DC48-9F77-D81E582C53F0}"/>
              </a:ext>
            </a:extLst>
          </p:cNvPr>
          <p:cNvSpPr txBox="1"/>
          <p:nvPr/>
        </p:nvSpPr>
        <p:spPr>
          <a:xfrm>
            <a:off x="11649201" y="3895426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8657-12D9-4CD4-A965-31E5FD8DEB1E}"/>
              </a:ext>
            </a:extLst>
          </p:cNvPr>
          <p:cNvSpPr txBox="1"/>
          <p:nvPr/>
        </p:nvSpPr>
        <p:spPr>
          <a:xfrm>
            <a:off x="5819775" y="5218865"/>
            <a:ext cx="12782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An effect in which groups of data show one particular trend, but this trend is reversed when the groups are combined together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00EA2-5EDE-483F-B25C-0F782C752F22}"/>
              </a:ext>
            </a:extLst>
          </p:cNvPr>
          <p:cNvSpPr/>
          <p:nvPr/>
        </p:nvSpPr>
        <p:spPr>
          <a:xfrm>
            <a:off x="15544800" y="12433882"/>
            <a:ext cx="87550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Simpson's Paradox. Brilliant.org. Retrieved 21:25, January 18, 2020, from https://brilliant.org/wiki/simpsons-paradox/</a:t>
            </a:r>
          </a:p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Judea Pearl. Causality: Models, Reasoning, and Inference, Cambridge University Press (2000, 2nd edition 2009). ISBN 0-521-77362-8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2F19B-5ABD-4D1F-BDCB-80CAD660034D}"/>
              </a:ext>
            </a:extLst>
          </p:cNvPr>
          <p:cNvSpPr txBox="1"/>
          <p:nvPr/>
        </p:nvSpPr>
        <p:spPr>
          <a:xfrm>
            <a:off x="5907293" y="8463566"/>
            <a:ext cx="1256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323232"/>
                </a:solidFill>
                <a:latin typeface="Lato"/>
                <a:ea typeface="Lato" charset="0"/>
                <a:cs typeface="Lato" charset="0"/>
              </a:rPr>
              <a:t>This occurs when underlying causal groups are not properly taken into account</a:t>
            </a:r>
            <a:endParaRPr lang="en-US" sz="4800" b="1" dirty="0">
              <a:solidFill>
                <a:srgbClr val="323232"/>
              </a:solidFill>
              <a:latin typeface="Lato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6081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D1027DB-9133-3847-809A-70B0FF0E80E6}"/>
              </a:ext>
            </a:extLst>
          </p:cNvPr>
          <p:cNvSpPr txBox="1"/>
          <p:nvPr/>
        </p:nvSpPr>
        <p:spPr>
          <a:xfrm>
            <a:off x="5656218" y="4925072"/>
            <a:ext cx="13065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Women tended to apply to smaller, competitive departments (e.g. English)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The Underlying Causal Relation?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4020C-609F-1645-9AB4-1F2D59AC4ED7}"/>
              </a:ext>
            </a:extLst>
          </p:cNvPr>
          <p:cNvSpPr txBox="1"/>
          <p:nvPr/>
        </p:nvSpPr>
        <p:spPr>
          <a:xfrm>
            <a:off x="6230477" y="8403957"/>
            <a:ext cx="12201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Men tended to apply to larger, less competitive departments (e.g. engineering, chemistry)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47A7-BFF3-4393-AF45-B7AEEEBAEE94}"/>
              </a:ext>
            </a:extLst>
          </p:cNvPr>
          <p:cNvSpPr/>
          <p:nvPr/>
        </p:nvSpPr>
        <p:spPr>
          <a:xfrm>
            <a:off x="15039474" y="12961072"/>
            <a:ext cx="9260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P.J. Bickel, E.A. Hammel and J.W. O'Connell (1975). "Sex Bias in Graduate Admissions: Data From Berkeley" (PDF). Science. 187 (4175): 398–404. doi:10.1126/science.187.4175.398</a:t>
            </a:r>
          </a:p>
        </p:txBody>
      </p:sp>
    </p:spTree>
    <p:extLst>
      <p:ext uri="{BB962C8B-B14F-4D97-AF65-F5344CB8AC3E}">
        <p14:creationId xmlns:p14="http://schemas.microsoft.com/office/powerpoint/2010/main" val="202213172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D1027DB-9133-3847-809A-70B0FF0E80E6}"/>
              </a:ext>
            </a:extLst>
          </p:cNvPr>
          <p:cNvSpPr txBox="1"/>
          <p:nvPr/>
        </p:nvSpPr>
        <p:spPr>
          <a:xfrm>
            <a:off x="1752600" y="6103888"/>
            <a:ext cx="5467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Most issues in the world are not black and white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Three Key Ideas About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4020C-609F-1645-9AB4-1F2D59AC4ED7}"/>
              </a:ext>
            </a:extLst>
          </p:cNvPr>
          <p:cNvSpPr txBox="1"/>
          <p:nvPr/>
        </p:nvSpPr>
        <p:spPr>
          <a:xfrm>
            <a:off x="9766570" y="6103888"/>
            <a:ext cx="4863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Data rarely implies a single 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7D9FB-A9F1-C540-A023-ABA923AA15C3}"/>
              </a:ext>
            </a:extLst>
          </p:cNvPr>
          <p:cNvSpPr txBox="1"/>
          <p:nvPr/>
        </p:nvSpPr>
        <p:spPr>
          <a:xfrm>
            <a:off x="16964632" y="6103888"/>
            <a:ext cx="5660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Lato"/>
                <a:ea typeface="Lato" charset="0"/>
                <a:cs typeface="Lato" charset="0"/>
              </a:rPr>
              <a:t>Statistical analysis never gives rise to 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647A7-BFF3-4393-AF45-B7AEEEBAEE94}"/>
              </a:ext>
            </a:extLst>
          </p:cNvPr>
          <p:cNvSpPr/>
          <p:nvPr/>
        </p:nvSpPr>
        <p:spPr>
          <a:xfrm>
            <a:off x="11361906" y="12961072"/>
            <a:ext cx="12937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solidFill>
                  <a:srgbClr val="525252"/>
                </a:solidFill>
                <a:latin typeface="Lato"/>
              </a:rPr>
              <a:t>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Silberzahn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, R. et al. (2018) ‘Many Analysts, One Data Set: Making Transparent How Variations in Analytic Choices Affect Results’, Advances in Methods and Practices in Psychological Science, 1(3), pp. 337–356. </a:t>
            </a:r>
            <a:r>
              <a:rPr lang="en-GB" sz="1800" dirty="0" err="1">
                <a:solidFill>
                  <a:srgbClr val="525252"/>
                </a:solidFill>
                <a:latin typeface="Lato"/>
              </a:rPr>
              <a:t>doi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: 10.1177/2515245917747646.</a:t>
            </a:r>
          </a:p>
        </p:txBody>
      </p:sp>
    </p:spTree>
    <p:extLst>
      <p:ext uri="{BB962C8B-B14F-4D97-AF65-F5344CB8AC3E}">
        <p14:creationId xmlns:p14="http://schemas.microsoft.com/office/powerpoint/2010/main" val="12877297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5805384" y="3110528"/>
            <a:ext cx="12766879" cy="5783667"/>
            <a:chOff x="5805384" y="2659382"/>
            <a:chExt cx="12766879" cy="5783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5805384" y="4965174"/>
              <a:ext cx="1276687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An increase in body weight correlates with a higher top running speed </a:t>
              </a: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A simpler, fictional example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41833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09F890F-E30A-4D58-AAC7-E22093A29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9409" y="138510"/>
            <a:ext cx="11865739" cy="6529296"/>
          </a:xfrm>
          <a:prstGeom prst="rect">
            <a:avLst/>
          </a:prstGeom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97408" y="0"/>
            <a:ext cx="182833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4672C8-D3A1-4136-9E77-B06A1531A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011" y="7047200"/>
            <a:ext cx="11867746" cy="6530400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66560"/>
            <a:ext cx="12249769" cy="182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7880" y="6766560"/>
            <a:ext cx="12249770" cy="182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6A9EDD-1611-4F16-AB42-09AA25B1B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02" y="138510"/>
            <a:ext cx="11865740" cy="652929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2138BFD-3DB8-4FBB-8D9D-8DB669A75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18893" y="7047090"/>
            <a:ext cx="11867746" cy="65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85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Education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Seeing patterns that aren’t there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039097"/>
      </p:ext>
    </p:extLst>
  </p:cSld>
  <p:clrMapOvr>
    <a:masterClrMapping/>
  </p:clrMapOvr>
  <p:transition>
    <p:push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Conclusion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Wrapping things up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837730"/>
      </p:ext>
    </p:extLst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A5E7C869-0023-9048-8FA0-24A6E640F73F}"/>
              </a:ext>
            </a:extLst>
          </p:cNvPr>
          <p:cNvSpPr txBox="1"/>
          <p:nvPr/>
        </p:nvSpPr>
        <p:spPr>
          <a:xfrm>
            <a:off x="6396067" y="1282118"/>
            <a:ext cx="11585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Only The Tip of The Iceberg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CE95B-DD21-BE46-8B09-D3B5DE01AF92}"/>
              </a:ext>
            </a:extLst>
          </p:cNvPr>
          <p:cNvSpPr txBox="1"/>
          <p:nvPr/>
        </p:nvSpPr>
        <p:spPr>
          <a:xfrm>
            <a:off x="11649202" y="268619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6669F-28EE-4E5A-A4E7-9CF563428A7D}"/>
              </a:ext>
            </a:extLst>
          </p:cNvPr>
          <p:cNvSpPr txBox="1"/>
          <p:nvPr/>
        </p:nvSpPr>
        <p:spPr>
          <a:xfrm>
            <a:off x="2527066" y="3404171"/>
            <a:ext cx="19323516" cy="76931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Gerrymandering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Confirmation Bias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Cobra Effect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Survivorship Bias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P-Hacking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Peeking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False Causality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McNamara Fallacy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Publication Bias</a:t>
            </a:r>
          </a:p>
          <a:p>
            <a:pPr algn="ctr">
              <a:lnSpc>
                <a:spcPct val="200000"/>
              </a:lnSpc>
            </a:pPr>
            <a:r>
              <a:rPr lang="en-US" b="1" dirty="0" err="1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Berkson’s</a:t>
            </a: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 Paradox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Summary Statistics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Gambler’s Fallacy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Sampling Bias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Overfitting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Confounding Factors</a:t>
            </a:r>
          </a:p>
          <a:p>
            <a:pPr algn="ctr">
              <a:lnSpc>
                <a:spcPct val="200000"/>
              </a:lnSpc>
            </a:pPr>
            <a:r>
              <a:rPr lang="en-US" b="1" dirty="0" err="1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Overgeneralisation</a:t>
            </a:r>
            <a:endParaRPr lang="en-US" b="1" dirty="0">
              <a:solidFill>
                <a:schemeClr val="tx2"/>
              </a:solidFill>
              <a:latin typeface="Playfair Display" pitchFamily="2" charset="77"/>
              <a:ea typeface="Lato" charset="0"/>
              <a:cs typeface="Lato" charset="0"/>
            </a:endParaRP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Confidence Intervals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Base rate fallacy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Frequentist Inference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Will Roger’s Paradox</a:t>
            </a: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chemeClr val="tx2"/>
                </a:solidFill>
                <a:latin typeface="Playfair Display" pitchFamily="2" charset="77"/>
                <a:ea typeface="Lato" charset="0"/>
                <a:cs typeface="Lato" charset="0"/>
              </a:rPr>
              <a:t>Multiple Comparisons Fallacy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09D020-099A-4F34-AEDF-CC43561616C8}"/>
              </a:ext>
            </a:extLst>
          </p:cNvPr>
          <p:cNvSpPr txBox="1"/>
          <p:nvPr/>
        </p:nvSpPr>
        <p:spPr>
          <a:xfrm>
            <a:off x="2527066" y="11603592"/>
            <a:ext cx="1932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www.statisticsfortheskeptical.com</a:t>
            </a:r>
          </a:p>
        </p:txBody>
      </p:sp>
    </p:spTree>
    <p:extLst>
      <p:ext uri="{BB962C8B-B14F-4D97-AF65-F5344CB8AC3E}">
        <p14:creationId xmlns:p14="http://schemas.microsoft.com/office/powerpoint/2010/main" val="7566569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10C84-9263-4519-95B2-CC0BCCE12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8" t="10950" r="10104" b="37398"/>
          <a:stretch/>
        </p:blipFill>
        <p:spPr>
          <a:xfrm>
            <a:off x="2657367" y="3642100"/>
            <a:ext cx="19062915" cy="7082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0DF513-6A13-4A59-A6F3-ABD8BEAC2D8E}"/>
              </a:ext>
            </a:extLst>
          </p:cNvPr>
          <p:cNvSpPr txBox="1"/>
          <p:nvPr/>
        </p:nvSpPr>
        <p:spPr>
          <a:xfrm>
            <a:off x="6396067" y="1282118"/>
            <a:ext cx="11585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Final Thoughts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EB622-535D-4B58-A338-DFE69296C38D}"/>
              </a:ext>
            </a:extLst>
          </p:cNvPr>
          <p:cNvSpPr txBox="1"/>
          <p:nvPr/>
        </p:nvSpPr>
        <p:spPr>
          <a:xfrm>
            <a:off x="11649202" y="268619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143B9-B545-4593-A039-54DC48E7583B}"/>
              </a:ext>
            </a:extLst>
          </p:cNvPr>
          <p:cNvSpPr txBox="1"/>
          <p:nvPr/>
        </p:nvSpPr>
        <p:spPr>
          <a:xfrm>
            <a:off x="2527066" y="11406989"/>
            <a:ext cx="1932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/>
                </a:solidFill>
                <a:latin typeface="Lato" panose="020F0502020204030203"/>
                <a:ea typeface="Lato" charset="0"/>
                <a:cs typeface="Lato" charset="0"/>
              </a:rPr>
              <a:t>Stay Skeptical</a:t>
            </a:r>
          </a:p>
        </p:txBody>
      </p:sp>
    </p:spTree>
    <p:extLst>
      <p:ext uri="{BB962C8B-B14F-4D97-AF65-F5344CB8AC3E}">
        <p14:creationId xmlns:p14="http://schemas.microsoft.com/office/powerpoint/2010/main" val="1921539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81FF46-4D52-F54F-995E-8199C90396B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87E50-EACF-7648-AB9E-8C206A12CA6A}"/>
              </a:ext>
            </a:extLst>
          </p:cNvPr>
          <p:cNvGrpSpPr/>
          <p:nvPr/>
        </p:nvGrpSpPr>
        <p:grpSpPr>
          <a:xfrm>
            <a:off x="5822021" y="4688120"/>
            <a:ext cx="12733608" cy="3785762"/>
            <a:chOff x="5844323" y="6085726"/>
            <a:chExt cx="12733608" cy="3785762"/>
          </a:xfrm>
        </p:grpSpPr>
        <p:sp>
          <p:nvSpPr>
            <p:cNvPr id="22" name="TextBox 21"/>
            <p:cNvSpPr txBox="1"/>
            <p:nvPr/>
          </p:nvSpPr>
          <p:spPr>
            <a:xfrm>
              <a:off x="5844323" y="6085726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 dirty="0">
                  <a:solidFill>
                    <a:schemeClr val="bg1"/>
                  </a:solidFill>
                  <a:latin typeface="Playfair Display" pitchFamily="2" charset="77"/>
                  <a:ea typeface="Lato" charset="0"/>
                  <a:cs typeface="Lato" charset="0"/>
                </a:rPr>
                <a:t>Conclusion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15DEB-D723-1942-9BD5-3E60AEC275F5}"/>
                </a:ext>
              </a:extLst>
            </p:cNvPr>
            <p:cNvSpPr txBox="1"/>
            <p:nvPr/>
          </p:nvSpPr>
          <p:spPr>
            <a:xfrm>
              <a:off x="11671504" y="7901718"/>
              <a:ext cx="10792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accent3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4D71CE-6F4D-1541-9647-3515AFAEE2E4}"/>
                </a:ext>
              </a:extLst>
            </p:cNvPr>
            <p:cNvSpPr/>
            <p:nvPr/>
          </p:nvSpPr>
          <p:spPr>
            <a:xfrm>
              <a:off x="8699035" y="9225157"/>
              <a:ext cx="697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charset="0"/>
                </a:rPr>
                <a:t>Wrapping things up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833731"/>
      </p:ext>
    </p:extLst>
  </p:cSld>
  <p:clrMapOvr>
    <a:masterClrMapping/>
  </p:clrMapOvr>
  <p:transition advClick="0" advTm="0">
    <p:push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BCC4E4-FAA4-394D-9264-029BB971719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B3D3-56C1-D04E-A5E3-75B695A5ECF7}"/>
              </a:ext>
            </a:extLst>
          </p:cNvPr>
          <p:cNvSpPr txBox="1"/>
          <p:nvPr/>
        </p:nvSpPr>
        <p:spPr>
          <a:xfrm>
            <a:off x="7516114" y="3762405"/>
            <a:ext cx="9345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Thank You For Listening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BFFF4-300A-4C48-98A5-5CFB74E762C0}"/>
              </a:ext>
            </a:extLst>
          </p:cNvPr>
          <p:cNvSpPr txBox="1"/>
          <p:nvPr/>
        </p:nvSpPr>
        <p:spPr>
          <a:xfrm>
            <a:off x="9077325" y="7275938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 Hargreaves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C89D8-E2CF-4C4E-8AF1-3842D028467F}"/>
              </a:ext>
            </a:extLst>
          </p:cNvPr>
          <p:cNvSpPr txBox="1"/>
          <p:nvPr/>
        </p:nvSpPr>
        <p:spPr>
          <a:xfrm>
            <a:off x="11649202" y="6433484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550D3-9EA8-4CD4-A995-CE4A5EBA6FB3}"/>
              </a:ext>
            </a:extLst>
          </p:cNvPr>
          <p:cNvSpPr txBox="1"/>
          <p:nvPr/>
        </p:nvSpPr>
        <p:spPr>
          <a:xfrm>
            <a:off x="9078912" y="801382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tim.hargreaves@icloud.com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B86CC-B129-4A43-82DB-3436B3991523}"/>
              </a:ext>
            </a:extLst>
          </p:cNvPr>
          <p:cNvSpPr txBox="1"/>
          <p:nvPr/>
        </p:nvSpPr>
        <p:spPr>
          <a:xfrm>
            <a:off x="9078912" y="9109402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ttested.com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C983B-E44C-4090-903A-43ED9769BF65}"/>
              </a:ext>
            </a:extLst>
          </p:cNvPr>
          <p:cNvSpPr txBox="1"/>
          <p:nvPr/>
        </p:nvSpPr>
        <p:spPr>
          <a:xfrm>
            <a:off x="9078912" y="8386107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linkedin.com/in/</a:t>
            </a:r>
            <a:r>
              <a:rPr lang="en-US" sz="2400" b="1" spc="300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</a:t>
            </a:r>
            <a:r>
              <a:rPr lang="en-US" sz="2400" b="1" spc="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-Hargreaves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C4E86-59EF-420F-9348-93EEB5CB40B7}"/>
              </a:ext>
            </a:extLst>
          </p:cNvPr>
          <p:cNvSpPr txBox="1"/>
          <p:nvPr/>
        </p:nvSpPr>
        <p:spPr>
          <a:xfrm>
            <a:off x="9075738" y="8749815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github.com/</a:t>
            </a:r>
            <a:r>
              <a:rPr lang="en-US" sz="2400" b="1" spc="300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THargreaves</a:t>
            </a:r>
            <a:endParaRPr lang="en-US" sz="2400" b="1" spc="300" dirty="0">
              <a:solidFill>
                <a:srgbClr val="7F7F7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776D3-E967-4B9C-9DB8-168202D30113}"/>
              </a:ext>
            </a:extLst>
          </p:cNvPr>
          <p:cNvSpPr txBox="1"/>
          <p:nvPr/>
        </p:nvSpPr>
        <p:spPr>
          <a:xfrm>
            <a:off x="9026524" y="9468225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statisticsfortheskeptical.com</a:t>
            </a:r>
          </a:p>
        </p:txBody>
      </p:sp>
    </p:spTree>
    <p:extLst>
      <p:ext uri="{BB962C8B-B14F-4D97-AF65-F5344CB8AC3E}">
        <p14:creationId xmlns:p14="http://schemas.microsoft.com/office/powerpoint/2010/main" val="168481895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Plan B: Reddit &amp; 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CE019-CB35-4C0E-8C78-15B996F8F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8"/>
          <a:stretch/>
        </p:blipFill>
        <p:spPr>
          <a:xfrm>
            <a:off x="2436904" y="3436661"/>
            <a:ext cx="6513720" cy="8997221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9A62F5B-D7E0-480A-A14A-A0C1B4690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342440"/>
              </p:ext>
            </p:extLst>
          </p:nvPr>
        </p:nvGraphicFramePr>
        <p:xfrm>
          <a:off x="10068571" y="3468328"/>
          <a:ext cx="12870942" cy="857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98705004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60E91B-25B1-B24B-8A10-C813976A755B}"/>
              </a:ext>
            </a:extLst>
          </p:cNvPr>
          <p:cNvGrpSpPr/>
          <p:nvPr/>
        </p:nvGrpSpPr>
        <p:grpSpPr>
          <a:xfrm>
            <a:off x="4579827" y="3110528"/>
            <a:ext cx="15217996" cy="5906778"/>
            <a:chOff x="4579827" y="2659382"/>
            <a:chExt cx="15217996" cy="59067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1FBD2-97F6-3C48-9E6E-87856FECBBB0}"/>
                </a:ext>
              </a:extLst>
            </p:cNvPr>
            <p:cNvSpPr txBox="1"/>
            <p:nvPr/>
          </p:nvSpPr>
          <p:spPr>
            <a:xfrm>
              <a:off x="4579827" y="4965174"/>
              <a:ext cx="15217996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tx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There are three kinds of lies: lies, damned lies, and statistics.</a:t>
              </a:r>
              <a:endPara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endParaRPr lang="en-GB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algn="ctr"/>
              <a:r>
                <a:rPr lang="en-GB" dirty="0">
                  <a:solidFill>
                    <a:srgbClr val="525252"/>
                  </a:solidFill>
                </a:rPr>
                <a:t>—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</a:rPr>
                <a:t>A</a:t>
              </a:r>
              <a:r>
                <a:rPr lang="en-GB" sz="4000" b="1" dirty="0">
                  <a:solidFill>
                    <a:srgbClr val="525252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uthor disputed (popularised by Mark Twain)</a:t>
              </a:r>
              <a:endParaRPr lang="en-US" sz="4000" b="1" dirty="0">
                <a:solidFill>
                  <a:srgbClr val="52525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1A5474-A47B-E54A-B364-69A8FEDE5453}"/>
                </a:ext>
              </a:extLst>
            </p:cNvPr>
            <p:cNvSpPr txBox="1"/>
            <p:nvPr/>
          </p:nvSpPr>
          <p:spPr>
            <a:xfrm>
              <a:off x="10517472" y="2659382"/>
              <a:ext cx="33427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b="1" dirty="0">
                  <a:solidFill>
                    <a:schemeClr val="accent1"/>
                  </a:solidFill>
                  <a:latin typeface="Playfair Display" pitchFamily="2" charset="77"/>
                  <a:ea typeface="Lato Black" panose="020F0502020204030203" pitchFamily="34" charset="0"/>
                  <a:cs typeface="Lato Black" panose="020F0502020204030203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84860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8F59C24-3E72-374D-B80E-B011D0F45A40}"/>
              </a:ext>
            </a:extLst>
          </p:cNvPr>
          <p:cNvSpPr txBox="1"/>
          <p:nvPr/>
        </p:nvSpPr>
        <p:spPr>
          <a:xfrm>
            <a:off x="6230477" y="1282118"/>
            <a:ext cx="12011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Consequences of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AF91-9FF9-B947-B896-9D167A2668DF}"/>
              </a:ext>
            </a:extLst>
          </p:cNvPr>
          <p:cNvSpPr txBox="1"/>
          <p:nvPr/>
        </p:nvSpPr>
        <p:spPr>
          <a:xfrm>
            <a:off x="11649201" y="2466813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EA092-A991-4371-8113-4252BBF091E1}"/>
              </a:ext>
            </a:extLst>
          </p:cNvPr>
          <p:cNvSpPr txBox="1"/>
          <p:nvPr/>
        </p:nvSpPr>
        <p:spPr>
          <a:xfrm>
            <a:off x="3044937" y="5384888"/>
            <a:ext cx="41906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87%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E99BE-0800-429E-B25B-BEE6C7FC4497}"/>
              </a:ext>
            </a:extLst>
          </p:cNvPr>
          <p:cNvSpPr txBox="1"/>
          <p:nvPr/>
        </p:nvSpPr>
        <p:spPr>
          <a:xfrm>
            <a:off x="8729479" y="5372142"/>
            <a:ext cx="70132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3 in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3B981-F75F-49A2-8D0F-52351711C568}"/>
              </a:ext>
            </a:extLst>
          </p:cNvPr>
          <p:cNvSpPr txBox="1"/>
          <p:nvPr/>
        </p:nvSpPr>
        <p:spPr>
          <a:xfrm>
            <a:off x="17657964" y="5291256"/>
            <a:ext cx="37702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$3tn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46995-C86A-4D82-9AF0-AE577086CC1B}"/>
              </a:ext>
            </a:extLst>
          </p:cNvPr>
          <p:cNvSpPr txBox="1"/>
          <p:nvPr/>
        </p:nvSpPr>
        <p:spPr>
          <a:xfrm>
            <a:off x="8046326" y="6141584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27610-9414-47E5-805E-972C94CCFE69}"/>
              </a:ext>
            </a:extLst>
          </p:cNvPr>
          <p:cNvSpPr txBox="1"/>
          <p:nvPr/>
        </p:nvSpPr>
        <p:spPr>
          <a:xfrm>
            <a:off x="15349978" y="6211378"/>
            <a:ext cx="1079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C5FB3-707B-4605-AFA6-E509B647B99E}"/>
              </a:ext>
            </a:extLst>
          </p:cNvPr>
          <p:cNvSpPr/>
          <p:nvPr/>
        </p:nvSpPr>
        <p:spPr>
          <a:xfrm>
            <a:off x="9163050" y="11711762"/>
            <a:ext cx="15155830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1800" dirty="0" err="1">
                <a:solidFill>
                  <a:srgbClr val="525252"/>
                </a:solidFill>
                <a:latin typeface="Lato"/>
              </a:rPr>
              <a:t>Monya</a:t>
            </a:r>
            <a:r>
              <a:rPr lang="en-GB" sz="1800" dirty="0">
                <a:solidFill>
                  <a:srgbClr val="525252"/>
                </a:solidFill>
                <a:latin typeface="Lato"/>
              </a:rPr>
              <a:t> Baker (2016) ‘1500 scientists lift the lid on reproducibility’, Nature, 25 May. Available at: https://www.nature.com/news/1-500-scientists-lift-the-lid-on-reproducibility-1.19970 (Accessed: 18 Jan 2020)</a:t>
            </a:r>
          </a:p>
          <a:p>
            <a:pPr algn="r">
              <a:spcAft>
                <a:spcPts val="500"/>
              </a:spcAft>
            </a:pPr>
            <a:r>
              <a:rPr lang="en-GB" sz="1800" dirty="0">
                <a:solidFill>
                  <a:srgbClr val="525252"/>
                </a:solidFill>
                <a:latin typeface="Lato"/>
              </a:rPr>
              <a:t>Megan Brenan (2019), ‘American’s Trust in Mass Media Edges Down to 41%’, Gallup, 26 Sept. Available at: https://news.gallup.com/poll/267047/americans-trust-mass-media-edges-down.aspx (Accessed: 18 Jan 2020)</a:t>
            </a:r>
          </a:p>
          <a:p>
            <a:pPr algn="r">
              <a:spcAft>
                <a:spcPts val="500"/>
              </a:spcAft>
            </a:pPr>
            <a:r>
              <a:rPr lang="en-GB" sz="1800" dirty="0">
                <a:solidFill>
                  <a:srgbClr val="525252"/>
                </a:solidFill>
                <a:latin typeface="Lato"/>
              </a:rPr>
              <a:t>Thomas C. Redman (2016) ‘Bad Data Costs the U.S. $3 Trillion Per Year’, Harvard Business Review, 22 Sept. Available at: https://hbr.org/2016/09/bad-data-costs-the-u-s-3-trillion-per-year (Accessed: 18 Jan 2020)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2C840-CD5C-4545-93D2-66B0DC27C01D}"/>
              </a:ext>
            </a:extLst>
          </p:cNvPr>
          <p:cNvSpPr txBox="1"/>
          <p:nvPr/>
        </p:nvSpPr>
        <p:spPr>
          <a:xfrm>
            <a:off x="3255124" y="7384136"/>
            <a:ext cx="377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of scientists in chemistry have experienced failure to reproduce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0C9FC-AE36-49D2-B554-66B173BA2CF2}"/>
              </a:ext>
            </a:extLst>
          </p:cNvPr>
          <p:cNvSpPr txBox="1"/>
          <p:nvPr/>
        </p:nvSpPr>
        <p:spPr>
          <a:xfrm>
            <a:off x="10140786" y="7384137"/>
            <a:ext cx="419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Americans don’t have trust in mass media to report news fully, accurately, and fairly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51B98-C0F3-404D-AF43-A37DA4CF08CD}"/>
              </a:ext>
            </a:extLst>
          </p:cNvPr>
          <p:cNvSpPr txBox="1"/>
          <p:nvPr/>
        </p:nvSpPr>
        <p:spPr>
          <a:xfrm>
            <a:off x="17657963" y="7414210"/>
            <a:ext cx="377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Playfair Display" pitchFamily="2" charset="77"/>
                <a:ea typeface="Lato" charset="0"/>
                <a:cs typeface="Lato" charset="0"/>
              </a:rPr>
              <a:t>The estimated annual cost  of poor data quality to the US economy</a:t>
            </a:r>
          </a:p>
        </p:txBody>
      </p:sp>
    </p:spTree>
    <p:extLst>
      <p:ext uri="{BB962C8B-B14F-4D97-AF65-F5344CB8AC3E}">
        <p14:creationId xmlns:p14="http://schemas.microsoft.com/office/powerpoint/2010/main" val="21312826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A6F3B0-3432-4714-BAB1-7431088F80D9}"/>
              </a:ext>
            </a:extLst>
          </p:cNvPr>
          <p:cNvSpPr txBox="1"/>
          <p:nvPr/>
        </p:nvSpPr>
        <p:spPr>
          <a:xfrm>
            <a:off x="4579826" y="5416320"/>
            <a:ext cx="152179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International development is the intersectional study of policies and projects used to develop the environment, societies, and governments around the globe. This includes areas such as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food and water security, human rights and refugee crises, healthcare and education, economics, business and innovation, technology and engineering, as well as law and politics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. </a:t>
            </a:r>
          </a:p>
          <a:p>
            <a:pPr algn="ctr"/>
            <a:endParaRPr lang="en-GB" sz="1800" dirty="0">
              <a:solidFill>
                <a:srgbClr val="525252"/>
              </a:solidFill>
            </a:endParaRPr>
          </a:p>
          <a:p>
            <a:pPr algn="ctr"/>
            <a:r>
              <a:rPr lang="en-GB" sz="4000" dirty="0">
                <a:solidFill>
                  <a:srgbClr val="525252"/>
                </a:solidFill>
              </a:rPr>
              <a:t>—</a:t>
            </a:r>
            <a:r>
              <a:rPr lang="en-GB" sz="4000" b="1" dirty="0">
                <a:solidFill>
                  <a:srgbClr val="525252"/>
                </a:solidFill>
                <a:latin typeface="Playfair Display" pitchFamily="2" charset="77"/>
              </a:rPr>
              <a:t>WIDS SU Information Page</a:t>
            </a:r>
            <a:endParaRPr lang="en-US" sz="4000" b="1" dirty="0">
              <a:solidFill>
                <a:srgbClr val="525252"/>
              </a:solidFill>
              <a:latin typeface="Playfair Displa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FBD2-97F6-3C48-9E6E-87856FECBBB0}"/>
              </a:ext>
            </a:extLst>
          </p:cNvPr>
          <p:cNvSpPr txBox="1"/>
          <p:nvPr/>
        </p:nvSpPr>
        <p:spPr>
          <a:xfrm>
            <a:off x="4579827" y="5416320"/>
            <a:ext cx="152179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International development is the intersectional study of policies and projects used to develop the environment, societies, and governments around the globe. This includes areas such as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food and water security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human rights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refugee crises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healthcare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education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economics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business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innovation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engineering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as well as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law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politics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. </a:t>
            </a:r>
          </a:p>
          <a:p>
            <a:pPr algn="ctr"/>
            <a:endParaRPr lang="en-GB" sz="1800" dirty="0">
              <a:solidFill>
                <a:srgbClr val="525252"/>
              </a:solidFill>
            </a:endParaRPr>
          </a:p>
          <a:p>
            <a:pPr algn="ctr"/>
            <a:r>
              <a:rPr lang="en-GB" sz="4000" dirty="0">
                <a:solidFill>
                  <a:srgbClr val="525252"/>
                </a:solidFill>
              </a:rPr>
              <a:t>—</a:t>
            </a:r>
            <a:r>
              <a:rPr lang="en-GB" sz="4000" b="1" dirty="0">
                <a:solidFill>
                  <a:srgbClr val="525252"/>
                </a:solidFill>
                <a:latin typeface="Playfair Display" pitchFamily="2" charset="77"/>
              </a:rPr>
              <a:t>WIDS SU Information Page</a:t>
            </a:r>
            <a:endParaRPr lang="en-US" sz="4000" b="1" dirty="0">
              <a:solidFill>
                <a:srgbClr val="525252"/>
              </a:solidFill>
              <a:latin typeface="Playfair Displa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60B84-40BF-4162-9865-580D854016ED}"/>
              </a:ext>
            </a:extLst>
          </p:cNvPr>
          <p:cNvSpPr txBox="1"/>
          <p:nvPr/>
        </p:nvSpPr>
        <p:spPr>
          <a:xfrm>
            <a:off x="4579825" y="5416320"/>
            <a:ext cx="152179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International development is the intersectional study of policies and projects used to develop the environment, societies, and governments around the globe. This includes areas such as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food and water security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human rights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refugee crises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healthcare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education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economics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business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innovation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engineering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, as well as </a:t>
            </a:r>
            <a:r>
              <a:rPr lang="en-GB" b="1" u="sng" dirty="0">
                <a:solidFill>
                  <a:srgbClr val="4443BB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law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en-GB" b="1" dirty="0">
                <a:solidFill>
                  <a:srgbClr val="32323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politics</a:t>
            </a:r>
            <a:r>
              <a:rPr lang="en-GB" b="1" dirty="0">
                <a:solidFill>
                  <a:schemeClr val="tx2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. </a:t>
            </a:r>
          </a:p>
          <a:p>
            <a:pPr algn="ctr"/>
            <a:endParaRPr lang="en-GB" sz="1800" dirty="0">
              <a:solidFill>
                <a:srgbClr val="525252"/>
              </a:solidFill>
            </a:endParaRPr>
          </a:p>
          <a:p>
            <a:pPr algn="ctr"/>
            <a:r>
              <a:rPr lang="en-GB" sz="4000" dirty="0">
                <a:solidFill>
                  <a:srgbClr val="525252"/>
                </a:solidFill>
              </a:rPr>
              <a:t>—</a:t>
            </a:r>
            <a:r>
              <a:rPr lang="en-GB" sz="4000" b="1" dirty="0">
                <a:solidFill>
                  <a:srgbClr val="525252"/>
                </a:solidFill>
                <a:latin typeface="Playfair Display" pitchFamily="2" charset="77"/>
              </a:rPr>
              <a:t>WIDS SU Information Page</a:t>
            </a:r>
            <a:endParaRPr lang="en-US" sz="4000" b="1" dirty="0">
              <a:solidFill>
                <a:srgbClr val="525252"/>
              </a:solidFill>
              <a:latin typeface="Playfair Displa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A5474-A47B-E54A-B364-69A8FEDE5453}"/>
              </a:ext>
            </a:extLst>
          </p:cNvPr>
          <p:cNvSpPr txBox="1"/>
          <p:nvPr/>
        </p:nvSpPr>
        <p:spPr>
          <a:xfrm>
            <a:off x="10517472" y="3110528"/>
            <a:ext cx="334270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b="1" dirty="0">
                <a:solidFill>
                  <a:schemeClr val="accent1"/>
                </a:solidFill>
                <a:latin typeface="Playfair Display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2496233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5" grpId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22">
      <a:dk1>
        <a:srgbClr val="000000"/>
      </a:dk1>
      <a:lt1>
        <a:srgbClr val="FFFFFF"/>
      </a:lt1>
      <a:dk2>
        <a:srgbClr val="323232"/>
      </a:dk2>
      <a:lt2>
        <a:srgbClr val="FEFFFE"/>
      </a:lt2>
      <a:accent1>
        <a:srgbClr val="4443BB"/>
      </a:accent1>
      <a:accent2>
        <a:srgbClr val="7473E8"/>
      </a:accent2>
      <a:accent3>
        <a:srgbClr val="ABACFC"/>
      </a:accent3>
      <a:accent4>
        <a:srgbClr val="16153F"/>
      </a:accent4>
      <a:accent5>
        <a:srgbClr val="FEFFFE"/>
      </a:accent5>
      <a:accent6>
        <a:srgbClr val="313231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46585</TotalTime>
  <Words>2797</Words>
  <Application>Microsoft Office PowerPoint</Application>
  <PresentationFormat>Custom</PresentationFormat>
  <Paragraphs>427</Paragraphs>
  <Slides>57</Slides>
  <Notes>55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Lato</vt:lpstr>
      <vt:lpstr>Lato Regular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>Tim Hargreaves</dc:creator>
  <cp:keywords/>
  <dc:description/>
  <cp:lastModifiedBy>Hargreaves, Tim</cp:lastModifiedBy>
  <cp:revision>9649</cp:revision>
  <dcterms:created xsi:type="dcterms:W3CDTF">2014-11-12T21:47:38Z</dcterms:created>
  <dcterms:modified xsi:type="dcterms:W3CDTF">2020-02-04T23:05:31Z</dcterms:modified>
  <cp:category/>
</cp:coreProperties>
</file>